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 id="2147483672" r:id="rId3"/>
  </p:sldMasterIdLst>
  <p:notesMasterIdLst>
    <p:notesMasterId r:id="rId13"/>
  </p:notesMasterIdLst>
  <p:sldIdLst>
    <p:sldId id="257" r:id="rId4"/>
    <p:sldId id="256" r:id="rId5"/>
    <p:sldId id="261" r:id="rId6"/>
    <p:sldId id="258" r:id="rId7"/>
    <p:sldId id="259" r:id="rId8"/>
    <p:sldId id="260" r:id="rId9"/>
    <p:sldId id="267" r:id="rId10"/>
    <p:sldId id="268"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F96848-420B-4547-AF5A-7C9591CF1AD4}" v="6" dt="2025-05-19T12:16:00.2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404" autoAdjust="0"/>
  </p:normalViewPr>
  <p:slideViewPr>
    <p:cSldViewPr snapToGrid="0">
      <p:cViewPr varScale="1">
        <p:scale>
          <a:sx n="49" d="100"/>
          <a:sy n="49" d="100"/>
        </p:scale>
        <p:origin x="133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21ED2-8DD0-4871-B893-AD0E2D37D231}" type="datetimeFigureOut">
              <a:rPr lang="en-GB" smtClean="0"/>
              <a:t>09/01/2026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994E90-553D-4E76-8D93-8B166571814F}" type="slidenum">
              <a:rPr lang="en-GB" smtClean="0"/>
              <a:t>‹#›</a:t>
            </a:fld>
            <a:endParaRPr lang="en-GB"/>
          </a:p>
        </p:txBody>
      </p:sp>
    </p:spTree>
    <p:extLst>
      <p:ext uri="{BB962C8B-B14F-4D97-AF65-F5344CB8AC3E}">
        <p14:creationId xmlns:p14="http://schemas.microsoft.com/office/powerpoint/2010/main" val="302408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Nev – [thank you Ruth]</a:t>
            </a:r>
          </a:p>
          <a:p>
            <a:endParaRPr lang="en-GB" dirty="0"/>
          </a:p>
          <a:p>
            <a:r>
              <a:rPr lang="en-GB" dirty="0"/>
              <a:t>As you know, we are now over two months into ratings being published for RISCA services. We thought it would be useful for you to hear what we have been up to during that time and what our next steps will be</a:t>
            </a:r>
          </a:p>
        </p:txBody>
      </p:sp>
      <p:sp>
        <p:nvSpPr>
          <p:cNvPr id="4" name="Slide Number Placeholder 3"/>
          <p:cNvSpPr>
            <a:spLocks noGrp="1"/>
          </p:cNvSpPr>
          <p:nvPr>
            <p:ph type="sldNum" sz="quarter" idx="5"/>
          </p:nvPr>
        </p:nvSpPr>
        <p:spPr/>
        <p:txBody>
          <a:bodyPr/>
          <a:lstStyle/>
          <a:p>
            <a:fld id="{F1994E90-553D-4E76-8D93-8B166571814F}" type="slidenum">
              <a:rPr lang="en-GB" smtClean="0"/>
              <a:t>1</a:t>
            </a:fld>
            <a:endParaRPr lang="en-GB"/>
          </a:p>
        </p:txBody>
      </p:sp>
    </p:spTree>
    <p:extLst>
      <p:ext uri="{BB962C8B-B14F-4D97-AF65-F5344CB8AC3E}">
        <p14:creationId xmlns:p14="http://schemas.microsoft.com/office/powerpoint/2010/main" val="2244022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NEV - </a:t>
            </a:r>
          </a:p>
        </p:txBody>
      </p:sp>
      <p:sp>
        <p:nvSpPr>
          <p:cNvPr id="4" name="Slide Number Placeholder 3"/>
          <p:cNvSpPr>
            <a:spLocks noGrp="1"/>
          </p:cNvSpPr>
          <p:nvPr>
            <p:ph type="sldNum" sz="quarter" idx="5"/>
          </p:nvPr>
        </p:nvSpPr>
        <p:spPr/>
        <p:txBody>
          <a:bodyPr/>
          <a:lstStyle/>
          <a:p>
            <a:fld id="{F1994E90-553D-4E76-8D93-8B166571814F}" type="slidenum">
              <a:rPr lang="en-GB" smtClean="0"/>
              <a:t>2</a:t>
            </a:fld>
            <a:endParaRPr lang="en-GB"/>
          </a:p>
        </p:txBody>
      </p:sp>
    </p:spTree>
    <p:extLst>
      <p:ext uri="{BB962C8B-B14F-4D97-AF65-F5344CB8AC3E}">
        <p14:creationId xmlns:p14="http://schemas.microsoft.com/office/powerpoint/2010/main" val="1602605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8BD24-968E-B669-AE3F-C7B9D178B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ECEFF-374A-382E-79C8-8DF6426AB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D66B1-0E65-BE15-F520-113B89CAFDCF}"/>
              </a:ext>
            </a:extLst>
          </p:cNvPr>
          <p:cNvSpPr>
            <a:spLocks noGrp="1"/>
          </p:cNvSpPr>
          <p:nvPr>
            <p:ph type="body" idx="1"/>
          </p:nvPr>
        </p:nvSpPr>
        <p:spPr/>
        <p:txBody>
          <a:bodyPr/>
          <a:lstStyle/>
          <a:p>
            <a:r>
              <a:rPr lang="en-GB" dirty="0"/>
              <a:t>NEV</a:t>
            </a:r>
          </a:p>
        </p:txBody>
      </p:sp>
      <p:sp>
        <p:nvSpPr>
          <p:cNvPr id="4" name="Slide Number Placeholder 3">
            <a:extLst>
              <a:ext uri="{FF2B5EF4-FFF2-40B4-BE49-F238E27FC236}">
                <a16:creationId xmlns:a16="http://schemas.microsoft.com/office/drawing/2014/main" id="{84AC4160-0586-5255-1C86-10571A873684}"/>
              </a:ext>
            </a:extLst>
          </p:cNvPr>
          <p:cNvSpPr>
            <a:spLocks noGrp="1"/>
          </p:cNvSpPr>
          <p:nvPr>
            <p:ph type="sldNum" sz="quarter" idx="5"/>
          </p:nvPr>
        </p:nvSpPr>
        <p:spPr/>
        <p:txBody>
          <a:bodyPr/>
          <a:lstStyle/>
          <a:p>
            <a:fld id="{F1994E90-553D-4E76-8D93-8B166571814F}" type="slidenum">
              <a:rPr lang="en-GB" smtClean="0"/>
              <a:t>3</a:t>
            </a:fld>
            <a:endParaRPr lang="en-GB"/>
          </a:p>
        </p:txBody>
      </p:sp>
    </p:spTree>
    <p:extLst>
      <p:ext uri="{BB962C8B-B14F-4D97-AF65-F5344CB8AC3E}">
        <p14:creationId xmlns:p14="http://schemas.microsoft.com/office/powerpoint/2010/main" val="4054429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FF9C-DDE6-85B1-5195-117A9BD41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67A81C-E558-FF2C-0D02-061F775BC3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909F7-F619-8948-AAF8-37C744663858}"/>
              </a:ext>
            </a:extLst>
          </p:cNvPr>
          <p:cNvSpPr>
            <a:spLocks noGrp="1"/>
          </p:cNvSpPr>
          <p:nvPr>
            <p:ph type="body" idx="1"/>
          </p:nvPr>
        </p:nvSpPr>
        <p:spPr/>
        <p:txBody>
          <a:bodyPr/>
          <a:lstStyle/>
          <a:p>
            <a:r>
              <a:rPr lang="en-GB" dirty="0"/>
              <a:t>NEV – training took place throughout March whilst inspections were on hold – combination of different training methods etc</a:t>
            </a:r>
          </a:p>
        </p:txBody>
      </p:sp>
      <p:sp>
        <p:nvSpPr>
          <p:cNvPr id="4" name="Slide Number Placeholder 3">
            <a:extLst>
              <a:ext uri="{FF2B5EF4-FFF2-40B4-BE49-F238E27FC236}">
                <a16:creationId xmlns:a16="http://schemas.microsoft.com/office/drawing/2014/main" id="{57EA18FE-17E0-9A48-787D-60B783808BFE}"/>
              </a:ext>
            </a:extLst>
          </p:cNvPr>
          <p:cNvSpPr>
            <a:spLocks noGrp="1"/>
          </p:cNvSpPr>
          <p:nvPr>
            <p:ph type="sldNum" sz="quarter" idx="5"/>
          </p:nvPr>
        </p:nvSpPr>
        <p:spPr/>
        <p:txBody>
          <a:bodyPr/>
          <a:lstStyle/>
          <a:p>
            <a:fld id="{F1994E90-553D-4E76-8D93-8B166571814F}" type="slidenum">
              <a:rPr lang="en-GB" smtClean="0"/>
              <a:t>4</a:t>
            </a:fld>
            <a:endParaRPr lang="en-GB"/>
          </a:p>
        </p:txBody>
      </p:sp>
    </p:spTree>
    <p:extLst>
      <p:ext uri="{BB962C8B-B14F-4D97-AF65-F5344CB8AC3E}">
        <p14:creationId xmlns:p14="http://schemas.microsoft.com/office/powerpoint/2010/main" val="3317211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9AFC2-B961-0811-33CE-ECF918CEF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F7237-F616-EBBF-88DA-0F4F991CD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86CBB0-881D-A171-6D8E-95BFE124D9B2}"/>
              </a:ext>
            </a:extLst>
          </p:cNvPr>
          <p:cNvSpPr>
            <a:spLocks noGrp="1"/>
          </p:cNvSpPr>
          <p:nvPr>
            <p:ph type="body" idx="1"/>
          </p:nvPr>
        </p:nvSpPr>
        <p:spPr/>
        <p:txBody>
          <a:bodyPr/>
          <a:lstStyle/>
          <a:p>
            <a:r>
              <a:rPr lang="en-GB" dirty="0"/>
              <a:t>Annette – Thanks Nev</a:t>
            </a:r>
          </a:p>
          <a:p>
            <a:endParaRPr lang="en-GB" dirty="0"/>
          </a:p>
          <a:p>
            <a:r>
              <a:rPr lang="en-GB" dirty="0"/>
              <a:t>We’ve also had some really positive feedback from our providers.</a:t>
            </a:r>
          </a:p>
          <a:p>
            <a:endParaRPr lang="en-GB" dirty="0"/>
          </a:p>
          <a:p>
            <a:r>
              <a:rPr lang="en-GB" dirty="0"/>
              <a:t>We held 3 events for providers and commissioners in March and 784 people attended. We surveyed attendees after the event and here’s a summary of some of the feedback.</a:t>
            </a:r>
          </a:p>
          <a:p>
            <a:endParaRPr lang="en-GB"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97% providers rated the ratings events as Excellent or Good</a:t>
            </a:r>
          </a:p>
          <a:p>
            <a:pPr marL="342900" indent="-342900">
              <a:buFont typeface="Arial" panose="020B0604020202020204" pitchFamily="34" charset="0"/>
              <a:buChar char="•"/>
              <a:defRPr/>
            </a:pPr>
            <a:r>
              <a:rPr lang="en-GB" sz="1200" dirty="0">
                <a:solidFill>
                  <a:prstClr val="white"/>
                </a:solidFill>
                <a:latin typeface="Arial Rounded MT Bold" panose="020F0704030504030204" pitchFamily="34" charset="0"/>
              </a:rPr>
              <a:t>76% </a:t>
            </a:r>
            <a:r>
              <a:rPr lang="en-GB" sz="1200" i="0" dirty="0">
                <a:solidFill>
                  <a:schemeClr val="bg1"/>
                </a:solidFill>
                <a:effectLst/>
                <a:latin typeface="Arial Rounded MT Bold" panose="020F0704030504030204" pitchFamily="34" charset="0"/>
              </a:rPr>
              <a:t>providers thought that there wasn’t anything else CIW can do to support them through these changes</a:t>
            </a:r>
          </a:p>
          <a:p>
            <a:endParaRPr lang="en-GB" dirty="0"/>
          </a:p>
          <a:p>
            <a:r>
              <a:rPr lang="en-GB" dirty="0"/>
              <a:t>I’ve also included some quotes from providers in the slide. I won’t read them all out but you get a real flavour of how much value and appreciation there is for the level of support CIW has given [read purple circle]</a:t>
            </a:r>
          </a:p>
          <a:p>
            <a:endParaRPr lang="en-GB" dirty="0"/>
          </a:p>
          <a:p>
            <a:endParaRPr lang="en-GB" dirty="0"/>
          </a:p>
        </p:txBody>
      </p:sp>
      <p:sp>
        <p:nvSpPr>
          <p:cNvPr id="4" name="Slide Number Placeholder 3">
            <a:extLst>
              <a:ext uri="{FF2B5EF4-FFF2-40B4-BE49-F238E27FC236}">
                <a16:creationId xmlns:a16="http://schemas.microsoft.com/office/drawing/2014/main" id="{6330E6B6-737C-ECA3-021C-34B956C0B1A1}"/>
              </a:ext>
            </a:extLst>
          </p:cNvPr>
          <p:cNvSpPr>
            <a:spLocks noGrp="1"/>
          </p:cNvSpPr>
          <p:nvPr>
            <p:ph type="sldNum" sz="quarter" idx="5"/>
          </p:nvPr>
        </p:nvSpPr>
        <p:spPr/>
        <p:txBody>
          <a:bodyPr/>
          <a:lstStyle/>
          <a:p>
            <a:fld id="{F1994E90-553D-4E76-8D93-8B166571814F}" type="slidenum">
              <a:rPr lang="en-GB" smtClean="0"/>
              <a:t>5</a:t>
            </a:fld>
            <a:endParaRPr lang="en-GB"/>
          </a:p>
        </p:txBody>
      </p:sp>
    </p:spTree>
    <p:extLst>
      <p:ext uri="{BB962C8B-B14F-4D97-AF65-F5344CB8AC3E}">
        <p14:creationId xmlns:p14="http://schemas.microsoft.com/office/powerpoint/2010/main" val="3026885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3B20F-0FAD-83E7-FDA7-2AB74EF90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B855F-1E38-6F5B-1DF5-62652CF7DC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20669-D4CC-AAB7-0A01-7395C25F8FD1}"/>
              </a:ext>
            </a:extLst>
          </p:cNvPr>
          <p:cNvSpPr>
            <a:spLocks noGrp="1"/>
          </p:cNvSpPr>
          <p:nvPr>
            <p:ph type="body" idx="1"/>
          </p:nvPr>
        </p:nvSpPr>
        <p:spPr/>
        <p:txBody>
          <a:bodyPr/>
          <a:lstStyle/>
          <a:p>
            <a:r>
              <a:rPr lang="en-GB" dirty="0"/>
              <a:t>Annette –  So, looking at the media coverage for the launch of ratings.</a:t>
            </a:r>
          </a:p>
          <a:p>
            <a:endParaRPr lang="en-GB" dirty="0"/>
          </a:p>
          <a:p>
            <a:r>
              <a:rPr lang="en-GB" dirty="0"/>
              <a:t>We have received an enormous amount of positive publicity about ratings. There was unprecedented media interest from traditional and digital media channels at a local and national level. At one point we were the headline news on the BBC news channels which is fantastic. </a:t>
            </a:r>
          </a:p>
          <a:p>
            <a:endParaRPr lang="en-GB" dirty="0"/>
          </a:p>
          <a:p>
            <a:r>
              <a:rPr lang="en-GB" dirty="0"/>
              <a:t>The minister visited a nursing home in South Wales to publicise the launch of ratings and that was covered by all the major new channels.</a:t>
            </a:r>
          </a:p>
          <a:p>
            <a:endParaRPr lang="en-GB" dirty="0"/>
          </a:p>
          <a:p>
            <a:r>
              <a:rPr lang="en-GB" dirty="0"/>
              <a:t>Scan the QR code to watch the news article. </a:t>
            </a:r>
          </a:p>
        </p:txBody>
      </p:sp>
      <p:sp>
        <p:nvSpPr>
          <p:cNvPr id="4" name="Slide Number Placeholder 3">
            <a:extLst>
              <a:ext uri="{FF2B5EF4-FFF2-40B4-BE49-F238E27FC236}">
                <a16:creationId xmlns:a16="http://schemas.microsoft.com/office/drawing/2014/main" id="{849ACEED-AD97-E358-8981-AEB9F3B163A5}"/>
              </a:ext>
            </a:extLst>
          </p:cNvPr>
          <p:cNvSpPr>
            <a:spLocks noGrp="1"/>
          </p:cNvSpPr>
          <p:nvPr>
            <p:ph type="sldNum" sz="quarter" idx="5"/>
          </p:nvPr>
        </p:nvSpPr>
        <p:spPr/>
        <p:txBody>
          <a:bodyPr/>
          <a:lstStyle/>
          <a:p>
            <a:fld id="{F1994E90-553D-4E76-8D93-8B166571814F}" type="slidenum">
              <a:rPr lang="en-GB" smtClean="0"/>
              <a:t>6</a:t>
            </a:fld>
            <a:endParaRPr lang="en-GB"/>
          </a:p>
        </p:txBody>
      </p:sp>
    </p:spTree>
    <p:extLst>
      <p:ext uri="{BB962C8B-B14F-4D97-AF65-F5344CB8AC3E}">
        <p14:creationId xmlns:p14="http://schemas.microsoft.com/office/powerpoint/2010/main" val="101139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11138-E3D7-7BEC-365C-CDE58011FB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9E019-1F73-0B88-BB17-AEDFB69B9B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642BCF-4C8D-7DBF-E756-56E74F2D7868}"/>
              </a:ext>
            </a:extLst>
          </p:cNvPr>
          <p:cNvSpPr>
            <a:spLocks noGrp="1"/>
          </p:cNvSpPr>
          <p:nvPr>
            <p:ph type="body" idx="1"/>
          </p:nvPr>
        </p:nvSpPr>
        <p:spPr/>
        <p:txBody>
          <a:bodyPr/>
          <a:lstStyle/>
          <a:p>
            <a:r>
              <a:rPr lang="en-GB" dirty="0"/>
              <a:t>The last slide from me.</a:t>
            </a:r>
          </a:p>
          <a:p>
            <a:endParaRPr lang="en-GB" dirty="0"/>
          </a:p>
          <a:p>
            <a:r>
              <a:rPr lang="en-GB" dirty="0"/>
              <a:t>I just wanted to remind you all that there is a wide selection of guidance materials on our website including:</a:t>
            </a:r>
          </a:p>
          <a:p>
            <a:endParaRPr lang="en-GB" dirty="0"/>
          </a:p>
          <a:p>
            <a:r>
              <a:rPr lang="en-GB" dirty="0"/>
              <a:t>Displaying ratings guidance</a:t>
            </a:r>
          </a:p>
          <a:p>
            <a:r>
              <a:rPr lang="en-GB" dirty="0"/>
              <a:t>A pre inspection checklist</a:t>
            </a:r>
          </a:p>
          <a:p>
            <a:r>
              <a:rPr lang="en-GB" dirty="0"/>
              <a:t>A guide for care workers</a:t>
            </a:r>
          </a:p>
          <a:p>
            <a:r>
              <a:rPr lang="en-GB" dirty="0"/>
              <a:t>A guide for commissioners</a:t>
            </a:r>
          </a:p>
          <a:p>
            <a:endParaRPr lang="en-GB" dirty="0"/>
          </a:p>
          <a:p>
            <a:r>
              <a:rPr lang="en-GB" dirty="0"/>
              <a:t>I will hand you back </a:t>
            </a:r>
            <a:r>
              <a:rPr lang="en-GB"/>
              <a:t>to Nev </a:t>
            </a:r>
            <a:endParaRPr lang="en-GB" dirty="0"/>
          </a:p>
        </p:txBody>
      </p:sp>
      <p:sp>
        <p:nvSpPr>
          <p:cNvPr id="4" name="Slide Number Placeholder 3">
            <a:extLst>
              <a:ext uri="{FF2B5EF4-FFF2-40B4-BE49-F238E27FC236}">
                <a16:creationId xmlns:a16="http://schemas.microsoft.com/office/drawing/2014/main" id="{19939261-4D79-1749-D285-231982E8C9A3}"/>
              </a:ext>
            </a:extLst>
          </p:cNvPr>
          <p:cNvSpPr>
            <a:spLocks noGrp="1"/>
          </p:cNvSpPr>
          <p:nvPr>
            <p:ph type="sldNum" sz="quarter" idx="5"/>
          </p:nvPr>
        </p:nvSpPr>
        <p:spPr/>
        <p:txBody>
          <a:bodyPr/>
          <a:lstStyle/>
          <a:p>
            <a:fld id="{F1994E90-553D-4E76-8D93-8B166571814F}" type="slidenum">
              <a:rPr lang="en-GB" smtClean="0"/>
              <a:t>7</a:t>
            </a:fld>
            <a:endParaRPr lang="en-GB"/>
          </a:p>
        </p:txBody>
      </p:sp>
    </p:spTree>
    <p:extLst>
      <p:ext uri="{BB962C8B-B14F-4D97-AF65-F5344CB8AC3E}">
        <p14:creationId xmlns:p14="http://schemas.microsoft.com/office/powerpoint/2010/main" val="2158584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87896-261A-1388-AF55-65843E7E0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ECBA3-3601-989B-5C26-3267E48B5C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4F51C2-2F80-13AF-7F2E-3AC874D8E93F}"/>
              </a:ext>
            </a:extLst>
          </p:cNvPr>
          <p:cNvSpPr>
            <a:spLocks noGrp="1"/>
          </p:cNvSpPr>
          <p:nvPr>
            <p:ph type="body" idx="1"/>
          </p:nvPr>
        </p:nvSpPr>
        <p:spPr/>
        <p:txBody>
          <a:bodyPr/>
          <a:lstStyle/>
          <a:p>
            <a:r>
              <a:rPr lang="en-GB" dirty="0"/>
              <a:t>NEV</a:t>
            </a:r>
          </a:p>
        </p:txBody>
      </p:sp>
      <p:sp>
        <p:nvSpPr>
          <p:cNvPr id="4" name="Slide Number Placeholder 3">
            <a:extLst>
              <a:ext uri="{FF2B5EF4-FFF2-40B4-BE49-F238E27FC236}">
                <a16:creationId xmlns:a16="http://schemas.microsoft.com/office/drawing/2014/main" id="{2246803B-8744-8F19-852E-55E6E4D6C37C}"/>
              </a:ext>
            </a:extLst>
          </p:cNvPr>
          <p:cNvSpPr>
            <a:spLocks noGrp="1"/>
          </p:cNvSpPr>
          <p:nvPr>
            <p:ph type="sldNum" sz="quarter" idx="5"/>
          </p:nvPr>
        </p:nvSpPr>
        <p:spPr/>
        <p:txBody>
          <a:bodyPr/>
          <a:lstStyle/>
          <a:p>
            <a:fld id="{F1994E90-553D-4E76-8D93-8B166571814F}" type="slidenum">
              <a:rPr lang="en-GB" smtClean="0"/>
              <a:t>8</a:t>
            </a:fld>
            <a:endParaRPr lang="en-GB"/>
          </a:p>
        </p:txBody>
      </p:sp>
    </p:spTree>
    <p:extLst>
      <p:ext uri="{BB962C8B-B14F-4D97-AF65-F5344CB8AC3E}">
        <p14:creationId xmlns:p14="http://schemas.microsoft.com/office/powerpoint/2010/main" val="3141432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C3FAA-9921-DF8E-A375-29AD372D37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B06F2-8ED4-124F-6B13-5CB7F43A47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9C8F53-2152-9164-6A18-ECCD70842E91}"/>
              </a:ext>
            </a:extLst>
          </p:cNvPr>
          <p:cNvSpPr>
            <a:spLocks noGrp="1"/>
          </p:cNvSpPr>
          <p:nvPr>
            <p:ph type="body" idx="1"/>
          </p:nvPr>
        </p:nvSpPr>
        <p:spPr/>
        <p:txBody>
          <a:bodyPr/>
          <a:lstStyle/>
          <a:p>
            <a:r>
              <a:rPr lang="en-GB" dirty="0"/>
              <a:t>Nev / Julie </a:t>
            </a:r>
          </a:p>
        </p:txBody>
      </p:sp>
      <p:sp>
        <p:nvSpPr>
          <p:cNvPr id="4" name="Slide Number Placeholder 3">
            <a:extLst>
              <a:ext uri="{FF2B5EF4-FFF2-40B4-BE49-F238E27FC236}">
                <a16:creationId xmlns:a16="http://schemas.microsoft.com/office/drawing/2014/main" id="{6248215F-C832-CA98-2BCE-7A35E04C9B04}"/>
              </a:ext>
            </a:extLst>
          </p:cNvPr>
          <p:cNvSpPr>
            <a:spLocks noGrp="1"/>
          </p:cNvSpPr>
          <p:nvPr>
            <p:ph type="sldNum" sz="quarter" idx="5"/>
          </p:nvPr>
        </p:nvSpPr>
        <p:spPr/>
        <p:txBody>
          <a:bodyPr/>
          <a:lstStyle/>
          <a:p>
            <a:fld id="{F1994E90-553D-4E76-8D93-8B166571814F}" type="slidenum">
              <a:rPr lang="en-GB" smtClean="0"/>
              <a:t>9</a:t>
            </a:fld>
            <a:endParaRPr lang="en-GB"/>
          </a:p>
        </p:txBody>
      </p:sp>
    </p:spTree>
    <p:extLst>
      <p:ext uri="{BB962C8B-B14F-4D97-AF65-F5344CB8AC3E}">
        <p14:creationId xmlns:p14="http://schemas.microsoft.com/office/powerpoint/2010/main" val="2897803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3013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1913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280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0177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6885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59384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2534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6728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3261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8077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331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A1602-2B2B-F32D-63D8-726B531ACF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DE89F40-0326-D757-7B6A-5C86B16958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F615A2-66AC-114D-5EB1-81809FA0C0E8}"/>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190F96E4-E4AB-352C-80A0-FFB391E395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34409B-E83A-07DF-A201-6DB9E20274BF}"/>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1065599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01E7D-3B1F-3110-1BE7-E2DA3DA3EF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441F01-F2DC-77F1-59E1-B4DAABEF69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29F338-B366-CC17-F473-D8C72B99FE01}"/>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696AC0E8-7E85-3FBC-0A6C-67B6A56724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82F769-95F2-CCEB-39B0-1E61471C4F06}"/>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3542333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20898-986A-5A64-1069-8D0FBBB7C4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E5DA7D6-60B1-C0D0-BB5A-57446C06B7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3FB565-BEE1-1373-71E2-5288CD0BC147}"/>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800F87F7-66E0-E824-7D9F-DAD4640C7C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9A5431-D266-7B1A-0382-7CCBB50378CD}"/>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292418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AB963-0355-CA88-5A93-710DC413E9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E40C0D6-9625-830E-B2DD-702EF89B2E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55F8AC6-BD53-8FBE-264F-37B549697C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BEAAE1-0C05-DAC8-D25D-55886B51142A}"/>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6" name="Footer Placeholder 5">
            <a:extLst>
              <a:ext uri="{FF2B5EF4-FFF2-40B4-BE49-F238E27FC236}">
                <a16:creationId xmlns:a16="http://schemas.microsoft.com/office/drawing/2014/main" id="{A4DD28C5-12F5-6CEB-EB34-9D0182FE13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44E6EB-3C18-DFBF-6B9F-D70A361E3134}"/>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4184836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80F8A-5302-0913-AE3E-8C9866CA9B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BC2F9BB-94F7-43A4-8E16-B71AC169E1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7E0865-77EB-5AF0-B08D-A260454277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091184-40F4-B4A7-F3B5-B303868BBE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998FC4-1767-30F9-5D3E-A82B6C349A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2C811FB-6EFF-E04C-CBB5-5BD482A0FFFD}"/>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8" name="Footer Placeholder 7">
            <a:extLst>
              <a:ext uri="{FF2B5EF4-FFF2-40B4-BE49-F238E27FC236}">
                <a16:creationId xmlns:a16="http://schemas.microsoft.com/office/drawing/2014/main" id="{FE3DF116-6BE8-0960-3E60-F84F8A240EE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AE8D5D4-91F9-28F9-49FB-062841D7FD85}"/>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21492688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F5FFB-B2C4-E71F-C3D5-C94D4576897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42AA7EE-AEBE-EA1B-1D75-A8CA920B5C91}"/>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4" name="Footer Placeholder 3">
            <a:extLst>
              <a:ext uri="{FF2B5EF4-FFF2-40B4-BE49-F238E27FC236}">
                <a16:creationId xmlns:a16="http://schemas.microsoft.com/office/drawing/2014/main" id="{E5029CD3-087A-5C4E-691B-D0F873D4DBD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9D7350B-E6AD-49E1-5EF7-CEDF031F5356}"/>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1797521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10E2CF-AC1B-A6CD-E03A-641A4E1F2A57}"/>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3" name="Footer Placeholder 2">
            <a:extLst>
              <a:ext uri="{FF2B5EF4-FFF2-40B4-BE49-F238E27FC236}">
                <a16:creationId xmlns:a16="http://schemas.microsoft.com/office/drawing/2014/main" id="{EB5463BE-FDFC-D5DC-E7D1-04E9682860C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D10085-849D-0F0F-D3F0-A5097A2B5724}"/>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4029223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E8898-CC50-5AA5-A928-8050AE44E2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E5B7027-8F27-92EE-4E29-02EEF59D96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1FB6A0-CD47-1F57-C70A-F622A45E7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AB4680-E024-EF77-66AE-E1DF817C0794}"/>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6" name="Footer Placeholder 5">
            <a:extLst>
              <a:ext uri="{FF2B5EF4-FFF2-40B4-BE49-F238E27FC236}">
                <a16:creationId xmlns:a16="http://schemas.microsoft.com/office/drawing/2014/main" id="{52775D6E-69A6-67ED-3165-057A80A5F8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22C71BA-0A75-DA0C-3DB6-250719B3622E}"/>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2688918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350E3-381F-F228-7854-8EA7FF10C3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5EC6173-4D9E-8FD8-6AE2-23CCFE7FB3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75CB62-8328-8A92-F0B4-3B8AE2BA82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E4D08-97FA-1600-D591-6624B6AA9D8E}"/>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6" name="Footer Placeholder 5">
            <a:extLst>
              <a:ext uri="{FF2B5EF4-FFF2-40B4-BE49-F238E27FC236}">
                <a16:creationId xmlns:a16="http://schemas.microsoft.com/office/drawing/2014/main" id="{A8450F61-4A92-4408-B9C2-803AD0559A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AB1964-E358-B04E-7A83-B5FB5406FC7B}"/>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6460451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607D-C0A7-2920-6E06-A4A61F19ABB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2A63B5-AF81-4D53-7F8E-07DD1D424A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A0AC1A-AB6C-1264-2671-D3AF96495F94}"/>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0EBDE0CD-3C55-EE29-884B-E59851D86F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12DA01-317B-7CB2-6597-E1B62EBEB7ED}"/>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35565372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7087B3-0FBD-0941-0836-8FE7B689B4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9CA81B-45B5-D57E-C576-2A5A4129BD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A86744-E173-6D59-5588-29DCFA7B8F9C}"/>
              </a:ext>
            </a:extLst>
          </p:cNvPr>
          <p:cNvSpPr>
            <a:spLocks noGrp="1"/>
          </p:cNvSpPr>
          <p:nvPr>
            <p:ph type="dt" sz="half" idx="10"/>
          </p:nvPr>
        </p:nvSpPr>
        <p:spPr/>
        <p:txBody>
          <a:body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5299006B-14D5-4C44-74AE-6B629AB7DE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416491-9383-30F3-7642-8F70901DCC1C}"/>
              </a:ext>
            </a:extLst>
          </p:cNvPr>
          <p:cNvSpPr>
            <a:spLocks noGrp="1"/>
          </p:cNvSpPr>
          <p:nvPr>
            <p:ph type="sldNum" sz="quarter" idx="12"/>
          </p:nvPr>
        </p:nvSpPr>
        <p:spPr/>
        <p:txBody>
          <a:bodyPr/>
          <a:lstStyle/>
          <a:p>
            <a:fld id="{C39A8FD6-6CFF-4A58-A964-68F0389F32DF}" type="slidenum">
              <a:rPr lang="en-GB" smtClean="0"/>
              <a:t>‹#›</a:t>
            </a:fld>
            <a:endParaRPr lang="en-GB"/>
          </a:p>
        </p:txBody>
      </p:sp>
    </p:spTree>
    <p:extLst>
      <p:ext uri="{BB962C8B-B14F-4D97-AF65-F5344CB8AC3E}">
        <p14:creationId xmlns:p14="http://schemas.microsoft.com/office/powerpoint/2010/main" val="1952673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1/9/2026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555350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815905-C4A0-8856-65D9-6FF321E4DD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D8B12D-BA0C-C8D3-C008-03CFD8015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7A3985-A81D-07DA-A165-76AECCEC43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2458E4-51B6-40F5-B1BA-1E0D0A98506F}" type="datetimeFigureOut">
              <a:rPr lang="en-GB" smtClean="0"/>
              <a:t>09/01/2026</a:t>
            </a:fld>
            <a:endParaRPr lang="en-GB"/>
          </a:p>
        </p:txBody>
      </p:sp>
      <p:sp>
        <p:nvSpPr>
          <p:cNvPr id="5" name="Footer Placeholder 4">
            <a:extLst>
              <a:ext uri="{FF2B5EF4-FFF2-40B4-BE49-F238E27FC236}">
                <a16:creationId xmlns:a16="http://schemas.microsoft.com/office/drawing/2014/main" id="{DC4230BD-A705-36B1-A4AC-6956909E74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E5F990D-1B19-A1E9-D755-9F3C81D856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9A8FD6-6CFF-4A58-A964-68F0389F32DF}" type="slidenum">
              <a:rPr lang="en-GB" smtClean="0"/>
              <a:t>‹#›</a:t>
            </a:fld>
            <a:endParaRPr lang="en-GB"/>
          </a:p>
        </p:txBody>
      </p:sp>
    </p:spTree>
    <p:extLst>
      <p:ext uri="{BB962C8B-B14F-4D97-AF65-F5344CB8AC3E}">
        <p14:creationId xmlns:p14="http://schemas.microsoft.com/office/powerpoint/2010/main" val="15092976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p:cNvGrpSpPr/>
        <p:nvPr/>
      </p:nvGrpSpPr>
      <p:grpSpPr>
        <a:xfrm>
          <a:off x="0" y="0"/>
          <a:ext cx="0" cy="0"/>
          <a:chOff x="0" y="0"/>
          <a:chExt cx="0" cy="0"/>
        </a:xfrm>
      </p:grpSpPr>
      <p:sp>
        <p:nvSpPr>
          <p:cNvPr id="2" name="Freeform 2"/>
          <p:cNvSpPr/>
          <p:nvPr/>
        </p:nvSpPr>
        <p:spPr>
          <a:xfrm>
            <a:off x="7898317" y="4776933"/>
            <a:ext cx="3491268" cy="1395267"/>
          </a:xfrm>
          <a:custGeom>
            <a:avLst/>
            <a:gdLst/>
            <a:ahLst/>
            <a:cxnLst/>
            <a:rect l="l" t="t" r="r" b="b"/>
            <a:pathLst>
              <a:path w="5236902" h="2092900">
                <a:moveTo>
                  <a:pt x="0" y="0"/>
                </a:moveTo>
                <a:lnTo>
                  <a:pt x="5236901" y="0"/>
                </a:lnTo>
                <a:lnTo>
                  <a:pt x="5236901" y="2092900"/>
                </a:lnTo>
                <a:lnTo>
                  <a:pt x="0" y="2092900"/>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714157" y="5384186"/>
            <a:ext cx="2057400" cy="205740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980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7547999" y="408689"/>
            <a:ext cx="2376633" cy="237663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36D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9403871" y="-393569"/>
            <a:ext cx="2788129" cy="278812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11"/>
          <p:cNvSpPr txBox="1"/>
          <p:nvPr/>
        </p:nvSpPr>
        <p:spPr>
          <a:xfrm>
            <a:off x="685800" y="615950"/>
            <a:ext cx="6860960" cy="1865895"/>
          </a:xfrm>
          <a:prstGeom prst="rect">
            <a:avLst/>
          </a:prstGeom>
        </p:spPr>
        <p:txBody>
          <a:bodyPr lIns="0" tIns="0" rIns="0" bIns="0" rtlCol="0" anchor="t">
            <a:spAutoFit/>
          </a:bodyPr>
          <a:lstStyle/>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3633"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Ratings for RISCA services – eight weeks on</a:t>
            </a:r>
          </a:p>
          <a:p>
            <a:pPr marL="0" marR="0" lvl="0" indent="0" algn="l" defTabSz="609630" rtl="0" eaLnBrk="1" fontAlgn="auto" latinLnBrk="0" hangingPunct="1">
              <a:lnSpc>
                <a:spcPts val="5086"/>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Rounded MT Bold" panose="020F0704030504030204" pitchFamily="34" charset="0"/>
                <a:ea typeface="Open Sauce Bold"/>
                <a:cs typeface="Open Sauce Bold"/>
                <a:sym typeface="Open Sauce Bold"/>
              </a:rPr>
              <a:t>Update for NAB</a:t>
            </a:r>
          </a:p>
        </p:txBody>
      </p:sp>
      <p:grpSp>
        <p:nvGrpSpPr>
          <p:cNvPr id="14" name="Group 14"/>
          <p:cNvGrpSpPr/>
          <p:nvPr/>
        </p:nvGrpSpPr>
        <p:grpSpPr>
          <a:xfrm>
            <a:off x="1170489" y="4036253"/>
            <a:ext cx="2376633" cy="2376633"/>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36D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263092" y="4842095"/>
            <a:ext cx="2621897" cy="262189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8B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p:cNvGrpSpPr/>
          <p:nvPr/>
        </p:nvGrpSpPr>
        <p:grpSpPr>
          <a:xfrm>
            <a:off x="9435247" y="1311932"/>
            <a:ext cx="1362689" cy="1362689"/>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E123"/>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4" name="Picture 23" descr="A couple of young boys playing in a tunnel&#10;&#10;AI-generated content may be incorrect.">
            <a:extLst>
              <a:ext uri="{FF2B5EF4-FFF2-40B4-BE49-F238E27FC236}">
                <a16:creationId xmlns:a16="http://schemas.microsoft.com/office/drawing/2014/main" id="{843292E5-369D-F078-7DA8-1C0ABF0255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5304" y="2314041"/>
            <a:ext cx="3928009" cy="39280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63C274-244A-949B-B896-53E30F625773}"/>
              </a:ext>
            </a:extLst>
          </p:cNvPr>
          <p:cNvSpPr txBox="1"/>
          <p:nvPr/>
        </p:nvSpPr>
        <p:spPr>
          <a:xfrm>
            <a:off x="844952" y="578735"/>
            <a:ext cx="866943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Since 1 April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B4E011B0-1D2F-78AE-4B2A-B6A0D0835A8F}"/>
              </a:ext>
            </a:extLst>
          </p:cNvPr>
          <p:cNvSpPr txBox="1"/>
          <p:nvPr/>
        </p:nvSpPr>
        <p:spPr>
          <a:xfrm>
            <a:off x="844951" y="1960127"/>
            <a:ext cx="5680539" cy="372409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dirty="0">
                <a:ln>
                  <a:noFill/>
                </a:ln>
                <a:solidFill>
                  <a:srgbClr val="FFFF00"/>
                </a:solidFill>
                <a:effectLst/>
                <a:uLnTx/>
                <a:uFillTx/>
                <a:latin typeface="Arial Rounded MT Bold" panose="020F0704030504030204" pitchFamily="34" charset="0"/>
                <a:ea typeface="+mn-ea"/>
                <a:cs typeface="+mn-cs"/>
              </a:rPr>
              <a:t>139</a:t>
            </a: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 services have been inspected against the new framework</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4000" dirty="0">
                <a:solidFill>
                  <a:srgbClr val="FFFF00"/>
                </a:solidFill>
                <a:latin typeface="Arial Rounded MT Bold" panose="020F0704030504030204" pitchFamily="34" charset="0"/>
              </a:rPr>
              <a:t>35</a:t>
            </a:r>
            <a:r>
              <a:rPr lang="en-GB" sz="2400" dirty="0">
                <a:solidFill>
                  <a:prstClr val="white"/>
                </a:solidFill>
                <a:latin typeface="Arial Rounded MT Bold" panose="020F0704030504030204" pitchFamily="34" charset="0"/>
              </a:rPr>
              <a:t> inspection reports have been published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prstClr val="white"/>
              </a:solidFill>
              <a:latin typeface="Arial Rounded MT Bold" panose="020F0704030504030204" pitchFamily="34" charset="0"/>
            </a:endParaRPr>
          </a:p>
          <a:p>
            <a:pPr marR="0" lvl="0" algn="l" defTabSz="914400" rtl="0" eaLnBrk="1" fontAlgn="auto" latinLnBrk="0" hangingPunct="1">
              <a:lnSpc>
                <a:spcPct val="100000"/>
              </a:lnSpc>
              <a:spcBef>
                <a:spcPts val="0"/>
              </a:spcBef>
              <a:spcAft>
                <a:spcPts val="0"/>
              </a:spcAft>
              <a:buClrTx/>
              <a:buSzTx/>
              <a:tabLst/>
              <a:defRPr/>
            </a:pPr>
            <a:r>
              <a:rPr lang="en-GB" sz="1800" b="0" i="1" u="none" strike="noStrike" dirty="0">
                <a:solidFill>
                  <a:schemeClr val="bg1"/>
                </a:solidFill>
                <a:effectLst/>
                <a:latin typeface="Arial" panose="020B0604020202020204" pitchFamily="34" charset="0"/>
              </a:rPr>
              <a:t>* Number of inspections with an actual date between 1st April and 19th May 2025 with a status of 'Inspection completed - report published'</a:t>
            </a:r>
            <a:r>
              <a:rPr lang="en-GB" sz="2400" dirty="0">
                <a:solidFill>
                  <a:schemeClr val="bg1"/>
                </a:solidFill>
              </a:rPr>
              <a:t> </a:t>
            </a:r>
            <a:endParaRPr kumimoji="0" lang="en-GB" sz="2400" b="0" i="0" u="none" strike="noStrike" kern="1200" cap="none" spc="0" normalizeH="0" baseline="0" noProof="0" dirty="0">
              <a:ln>
                <a:noFill/>
              </a:ln>
              <a:solidFill>
                <a:schemeClr val="bg1"/>
              </a:solidFill>
              <a:effectLst/>
              <a:uLnTx/>
              <a:uFillTx/>
              <a:latin typeface="Arial Rounded MT Bold" panose="020F0704030504030204" pitchFamily="34" charset="0"/>
              <a:ea typeface="+mn-ea"/>
              <a:cs typeface="+mn-cs"/>
            </a:endParaRPr>
          </a:p>
        </p:txBody>
      </p:sp>
      <p:pic>
        <p:nvPicPr>
          <p:cNvPr id="2" name="Picture 1" descr="A close-up of a sign&#10;&#10;Description automatically generated">
            <a:extLst>
              <a:ext uri="{FF2B5EF4-FFF2-40B4-BE49-F238E27FC236}">
                <a16:creationId xmlns:a16="http://schemas.microsoft.com/office/drawing/2014/main" id="{33E1B8AE-A71A-6D40-8C83-8CC53BA2B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0837" y="1764343"/>
            <a:ext cx="6421518" cy="3612104"/>
          </a:xfrm>
          <a:prstGeom prst="rect">
            <a:avLst/>
          </a:prstGeom>
        </p:spPr>
      </p:pic>
    </p:spTree>
    <p:extLst>
      <p:ext uri="{BB962C8B-B14F-4D97-AF65-F5344CB8AC3E}">
        <p14:creationId xmlns:p14="http://schemas.microsoft.com/office/powerpoint/2010/main" val="2297216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5D738277-59DF-F81B-37E4-BAAD3E033FF4}"/>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9E07EABA-E193-8F75-0DFC-35579051E2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987" y="0"/>
            <a:ext cx="11454026" cy="6884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FB67631-74DB-F88D-541A-ECA16773DD1A}"/>
              </a:ext>
            </a:extLst>
          </p:cNvPr>
          <p:cNvSpPr txBox="1"/>
          <p:nvPr/>
        </p:nvSpPr>
        <p:spPr>
          <a:xfrm>
            <a:off x="7488294" y="0"/>
            <a:ext cx="866943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effectLst/>
                <a:uLnTx/>
                <a:uFillTx/>
                <a:latin typeface="Arial Rounded MT Bold" panose="020F0704030504030204" pitchFamily="34" charset="0"/>
                <a:ea typeface="+mn-ea"/>
                <a:cs typeface="+mn-cs"/>
              </a:rPr>
              <a:t>Ratings so far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effectLst/>
              <a:uLnTx/>
              <a:uFillTx/>
              <a:latin typeface="Aptos" panose="02110004020202020204"/>
              <a:ea typeface="+mn-ea"/>
              <a:cs typeface="+mn-cs"/>
            </a:endParaRPr>
          </a:p>
        </p:txBody>
      </p:sp>
    </p:spTree>
    <p:extLst>
      <p:ext uri="{BB962C8B-B14F-4D97-AF65-F5344CB8AC3E}">
        <p14:creationId xmlns:p14="http://schemas.microsoft.com/office/powerpoint/2010/main" val="2708689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56AB72E3-7029-9AB4-C3BA-30D06D178DC2}"/>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48403828-2A31-ACEB-1687-2D888D283160}"/>
              </a:ext>
            </a:extLst>
          </p:cNvPr>
          <p:cNvSpPr/>
          <p:nvPr/>
        </p:nvSpPr>
        <p:spPr>
          <a:xfrm>
            <a:off x="8904880" y="3307292"/>
            <a:ext cx="2823075" cy="2767280"/>
          </a:xfrm>
          <a:prstGeom prst="ellipse">
            <a:avLst/>
          </a:prstGeom>
          <a:solidFill>
            <a:schemeClr val="accent1">
              <a:lumMod val="60000"/>
              <a:lumOff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24219E7F-BCAD-99A9-1B4B-C56BDD2DE5B6}"/>
              </a:ext>
            </a:extLst>
          </p:cNvPr>
          <p:cNvSpPr/>
          <p:nvPr/>
        </p:nvSpPr>
        <p:spPr>
          <a:xfrm>
            <a:off x="5728299" y="3174241"/>
            <a:ext cx="3251989" cy="3310383"/>
          </a:xfrm>
          <a:prstGeom prst="ellipse">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6F14B777-C2A3-E526-93F5-44333A8454C6}"/>
              </a:ext>
            </a:extLst>
          </p:cNvPr>
          <p:cNvSpPr/>
          <p:nvPr/>
        </p:nvSpPr>
        <p:spPr>
          <a:xfrm>
            <a:off x="3439326" y="4179009"/>
            <a:ext cx="2356639" cy="2305615"/>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E3797ECC-B328-0E7E-801F-FF0C79838672}"/>
              </a:ext>
            </a:extLst>
          </p:cNvPr>
          <p:cNvSpPr/>
          <p:nvPr/>
        </p:nvSpPr>
        <p:spPr>
          <a:xfrm>
            <a:off x="330411" y="3547617"/>
            <a:ext cx="3251989" cy="3310383"/>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7213194E-0E1B-6B1C-6E10-BF8976DC5902}"/>
              </a:ext>
            </a:extLst>
          </p:cNvPr>
          <p:cNvSpPr txBox="1"/>
          <p:nvPr/>
        </p:nvSpPr>
        <p:spPr>
          <a:xfrm>
            <a:off x="844952" y="578735"/>
            <a:ext cx="866943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Feedback from inspectors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E4C68426-5BA6-74BA-76D1-81C85EA7C069}"/>
              </a:ext>
            </a:extLst>
          </p:cNvPr>
          <p:cNvSpPr txBox="1"/>
          <p:nvPr/>
        </p:nvSpPr>
        <p:spPr>
          <a:xfrm>
            <a:off x="844952" y="1419106"/>
            <a:ext cx="10727923" cy="156966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87% inspectors rated the training and development programme Excellent or Good</a:t>
            </a:r>
          </a:p>
          <a:p>
            <a:pPr marL="342900" indent="-342900">
              <a:buFont typeface="Arial" panose="020B0604020202020204" pitchFamily="34" charset="0"/>
              <a:buChar char="•"/>
              <a:defRPr/>
            </a:pPr>
            <a:r>
              <a:rPr lang="en-GB" sz="2400" dirty="0">
                <a:solidFill>
                  <a:prstClr val="white"/>
                </a:solidFill>
                <a:latin typeface="Arial Rounded MT Bold" panose="020F0704030504030204" pitchFamily="34" charset="0"/>
              </a:rPr>
              <a:t>96% inspectors </a:t>
            </a:r>
            <a:r>
              <a:rPr lang="en-GB" sz="2400" b="0" i="0" dirty="0">
                <a:solidFill>
                  <a:schemeClr val="bg1"/>
                </a:solidFill>
                <a:effectLst/>
                <a:latin typeface="Arial Rounded MT Bold" panose="020F0704030504030204" pitchFamily="34" charset="0"/>
              </a:rPr>
              <a:t>feel they have had enough support to implement the new framework and ratings system</a:t>
            </a:r>
          </a:p>
        </p:txBody>
      </p:sp>
      <p:sp>
        <p:nvSpPr>
          <p:cNvPr id="8" name="TextBox 7">
            <a:extLst>
              <a:ext uri="{FF2B5EF4-FFF2-40B4-BE49-F238E27FC236}">
                <a16:creationId xmlns:a16="http://schemas.microsoft.com/office/drawing/2014/main" id="{8D2120B7-8DB7-AA24-87D4-91B2F28F15B6}"/>
              </a:ext>
            </a:extLst>
          </p:cNvPr>
          <p:cNvSpPr txBox="1"/>
          <p:nvPr/>
        </p:nvSpPr>
        <p:spPr>
          <a:xfrm>
            <a:off x="691659" y="3998435"/>
            <a:ext cx="2498780" cy="2585323"/>
          </a:xfrm>
          <a:prstGeom prst="rect">
            <a:avLst/>
          </a:prstGeom>
          <a:noFill/>
        </p:spPr>
        <p:txBody>
          <a:bodyPr wrap="square">
            <a:spAutoFit/>
          </a:bodyPr>
          <a:lstStyle/>
          <a:p>
            <a:pPr algn="ctr"/>
            <a:r>
              <a:rPr lang="en-GB" b="1" i="1" dirty="0">
                <a:solidFill>
                  <a:schemeClr val="bg1"/>
                </a:solidFill>
                <a:effectLst/>
                <a:latin typeface="Roboto" panose="02000000000000000000" pitchFamily="2" charset="0"/>
              </a:rPr>
              <a:t>The group work raised some interesting points across all subjects and it was beneficial to meet with other staff working in different areas within CIW and geographically </a:t>
            </a:r>
            <a:endParaRPr lang="en-GB" b="1" i="1" dirty="0">
              <a:solidFill>
                <a:schemeClr val="bg1"/>
              </a:solidFill>
            </a:endParaRPr>
          </a:p>
        </p:txBody>
      </p:sp>
      <p:sp>
        <p:nvSpPr>
          <p:cNvPr id="11" name="TextBox 10">
            <a:extLst>
              <a:ext uri="{FF2B5EF4-FFF2-40B4-BE49-F238E27FC236}">
                <a16:creationId xmlns:a16="http://schemas.microsoft.com/office/drawing/2014/main" id="{D85BEBA8-A472-4B4E-763E-1580E0261F0E}"/>
              </a:ext>
            </a:extLst>
          </p:cNvPr>
          <p:cNvSpPr txBox="1"/>
          <p:nvPr/>
        </p:nvSpPr>
        <p:spPr>
          <a:xfrm>
            <a:off x="3670310" y="4546986"/>
            <a:ext cx="1970079" cy="1569660"/>
          </a:xfrm>
          <a:prstGeom prst="rect">
            <a:avLst/>
          </a:prstGeom>
          <a:noFill/>
        </p:spPr>
        <p:txBody>
          <a:bodyPr wrap="square">
            <a:spAutoFit/>
          </a:bodyPr>
          <a:lstStyle/>
          <a:p>
            <a:pPr algn="ctr"/>
            <a:r>
              <a:rPr lang="en-GB" sz="1600" b="1" i="1" dirty="0">
                <a:solidFill>
                  <a:schemeClr val="bg1"/>
                </a:solidFill>
                <a:effectLst/>
                <a:latin typeface="Roboto" panose="02000000000000000000" pitchFamily="2" charset="0"/>
              </a:rPr>
              <a:t>The presenters did a great job explaining the changes and how to apply the ratings - a difficult job </a:t>
            </a:r>
            <a:endParaRPr lang="en-GB" sz="1600" b="1" i="1" dirty="0">
              <a:solidFill>
                <a:schemeClr val="bg1"/>
              </a:solidFill>
            </a:endParaRPr>
          </a:p>
        </p:txBody>
      </p:sp>
      <p:sp>
        <p:nvSpPr>
          <p:cNvPr id="14" name="TextBox 13">
            <a:extLst>
              <a:ext uri="{FF2B5EF4-FFF2-40B4-BE49-F238E27FC236}">
                <a16:creationId xmlns:a16="http://schemas.microsoft.com/office/drawing/2014/main" id="{0BF38C97-7B6A-9A66-2CC3-1E75C3B8BD52}"/>
              </a:ext>
            </a:extLst>
          </p:cNvPr>
          <p:cNvSpPr txBox="1"/>
          <p:nvPr/>
        </p:nvSpPr>
        <p:spPr>
          <a:xfrm>
            <a:off x="5942755" y="3808322"/>
            <a:ext cx="2823075" cy="2308324"/>
          </a:xfrm>
          <a:prstGeom prst="rect">
            <a:avLst/>
          </a:prstGeom>
          <a:noFill/>
        </p:spPr>
        <p:txBody>
          <a:bodyPr wrap="square">
            <a:spAutoFit/>
          </a:bodyPr>
          <a:lstStyle/>
          <a:p>
            <a:pPr algn="ctr"/>
            <a:r>
              <a:rPr lang="en-GB" b="1" i="1" dirty="0">
                <a:solidFill>
                  <a:schemeClr val="bg1"/>
                </a:solidFill>
                <a:effectLst/>
                <a:latin typeface="Roboto" panose="02000000000000000000" pitchFamily="2" charset="0"/>
              </a:rPr>
              <a:t>The ratings team have done a really good job with the process from start to finish. Information provided clearly and group sessions supported us to use new ways in practice. </a:t>
            </a:r>
            <a:endParaRPr lang="en-GB" b="1" i="1" dirty="0">
              <a:solidFill>
                <a:schemeClr val="bg1"/>
              </a:solidFill>
            </a:endParaRPr>
          </a:p>
        </p:txBody>
      </p:sp>
      <p:sp>
        <p:nvSpPr>
          <p:cNvPr id="17" name="TextBox 16">
            <a:extLst>
              <a:ext uri="{FF2B5EF4-FFF2-40B4-BE49-F238E27FC236}">
                <a16:creationId xmlns:a16="http://schemas.microsoft.com/office/drawing/2014/main" id="{952370C4-78D8-65A1-D409-58F1D5DB5F74}"/>
              </a:ext>
            </a:extLst>
          </p:cNvPr>
          <p:cNvSpPr txBox="1"/>
          <p:nvPr/>
        </p:nvSpPr>
        <p:spPr>
          <a:xfrm>
            <a:off x="9292906" y="4090768"/>
            <a:ext cx="2173006" cy="1200329"/>
          </a:xfrm>
          <a:prstGeom prst="rect">
            <a:avLst/>
          </a:prstGeom>
          <a:noFill/>
        </p:spPr>
        <p:txBody>
          <a:bodyPr wrap="square">
            <a:spAutoFit/>
          </a:bodyPr>
          <a:lstStyle/>
          <a:p>
            <a:pPr algn="ctr"/>
            <a:r>
              <a:rPr lang="en-GB" b="1" i="1" dirty="0">
                <a:solidFill>
                  <a:schemeClr val="bg1"/>
                </a:solidFill>
                <a:effectLst/>
                <a:latin typeface="Roboto" panose="02000000000000000000" pitchFamily="2" charset="0"/>
              </a:rPr>
              <a:t>L&amp; D brochure very helpful in setting out the sessions and objectives. </a:t>
            </a:r>
            <a:endParaRPr lang="en-GB" b="1" i="1" dirty="0">
              <a:solidFill>
                <a:schemeClr val="bg1"/>
              </a:solidFill>
            </a:endParaRPr>
          </a:p>
        </p:txBody>
      </p:sp>
    </p:spTree>
    <p:extLst>
      <p:ext uri="{BB962C8B-B14F-4D97-AF65-F5344CB8AC3E}">
        <p14:creationId xmlns:p14="http://schemas.microsoft.com/office/powerpoint/2010/main" val="2146954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12A202AE-8716-3ED4-ECB8-A1E87EE65CE9}"/>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4A8B36E8-7D9C-C5B5-B983-81A55CB95DFF}"/>
              </a:ext>
            </a:extLst>
          </p:cNvPr>
          <p:cNvSpPr/>
          <p:nvPr/>
        </p:nvSpPr>
        <p:spPr>
          <a:xfrm>
            <a:off x="9085543" y="3307292"/>
            <a:ext cx="2173007" cy="2250546"/>
          </a:xfrm>
          <a:prstGeom prst="ellipse">
            <a:avLst/>
          </a:prstGeom>
          <a:solidFill>
            <a:schemeClr val="accent1">
              <a:lumMod val="60000"/>
              <a:lumOff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7B927C49-F475-BA36-6918-1D7CB200671E}"/>
              </a:ext>
            </a:extLst>
          </p:cNvPr>
          <p:cNvSpPr/>
          <p:nvPr/>
        </p:nvSpPr>
        <p:spPr>
          <a:xfrm>
            <a:off x="5982615" y="3174241"/>
            <a:ext cx="3251989" cy="3310383"/>
          </a:xfrm>
          <a:prstGeom prst="ellipse">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5B428766-8A49-CA71-4D6B-7A5C03EA1C14}"/>
              </a:ext>
            </a:extLst>
          </p:cNvPr>
          <p:cNvSpPr/>
          <p:nvPr/>
        </p:nvSpPr>
        <p:spPr>
          <a:xfrm>
            <a:off x="3439327" y="3491171"/>
            <a:ext cx="2914538" cy="2993453"/>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F2E0DC7C-553A-C5FF-926E-8731B4BD1169}"/>
              </a:ext>
            </a:extLst>
          </p:cNvPr>
          <p:cNvSpPr/>
          <p:nvPr/>
        </p:nvSpPr>
        <p:spPr>
          <a:xfrm>
            <a:off x="346783" y="3055867"/>
            <a:ext cx="3251989" cy="3310383"/>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56776AC-23F5-A0B4-6699-7BE7D57CD493}"/>
              </a:ext>
            </a:extLst>
          </p:cNvPr>
          <p:cNvSpPr txBox="1"/>
          <p:nvPr/>
        </p:nvSpPr>
        <p:spPr>
          <a:xfrm>
            <a:off x="844952" y="578735"/>
            <a:ext cx="866943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Feedback from providers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A8B4A694-E12D-916E-FFFE-0E0967A1DE5E}"/>
              </a:ext>
            </a:extLst>
          </p:cNvPr>
          <p:cNvSpPr txBox="1"/>
          <p:nvPr/>
        </p:nvSpPr>
        <p:spPr>
          <a:xfrm>
            <a:off x="844952" y="1419106"/>
            <a:ext cx="10971841" cy="193899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784 providers and commissioners attended the ratings events in March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97% providers rated the ratings events as Excellent or Good</a:t>
            </a:r>
          </a:p>
          <a:p>
            <a:pPr marL="342900" indent="-342900">
              <a:buFont typeface="Arial" panose="020B0604020202020204" pitchFamily="34" charset="0"/>
              <a:buChar char="•"/>
              <a:defRPr/>
            </a:pPr>
            <a:r>
              <a:rPr lang="en-GB" sz="2400" dirty="0">
                <a:solidFill>
                  <a:prstClr val="white"/>
                </a:solidFill>
                <a:latin typeface="Arial Rounded MT Bold" panose="020F0704030504030204" pitchFamily="34" charset="0"/>
              </a:rPr>
              <a:t>76% </a:t>
            </a:r>
            <a:r>
              <a:rPr lang="en-GB" sz="2400" i="0" dirty="0">
                <a:solidFill>
                  <a:schemeClr val="bg1"/>
                </a:solidFill>
                <a:effectLst/>
                <a:latin typeface="Arial Rounded MT Bold" panose="020F0704030504030204" pitchFamily="34" charset="0"/>
              </a:rPr>
              <a:t>providers thought that there wasn’t anything else CIW can do to support them through these changes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p:txBody>
      </p:sp>
      <p:sp>
        <p:nvSpPr>
          <p:cNvPr id="8" name="TextBox 7">
            <a:extLst>
              <a:ext uri="{FF2B5EF4-FFF2-40B4-BE49-F238E27FC236}">
                <a16:creationId xmlns:a16="http://schemas.microsoft.com/office/drawing/2014/main" id="{C5E2FA30-58DE-241F-752D-FE3D075152F1}"/>
              </a:ext>
            </a:extLst>
          </p:cNvPr>
          <p:cNvSpPr txBox="1"/>
          <p:nvPr/>
        </p:nvSpPr>
        <p:spPr>
          <a:xfrm>
            <a:off x="682682" y="3461833"/>
            <a:ext cx="2498780" cy="2462213"/>
          </a:xfrm>
          <a:prstGeom prst="rect">
            <a:avLst/>
          </a:prstGeom>
          <a:noFill/>
        </p:spPr>
        <p:txBody>
          <a:bodyPr wrap="square">
            <a:spAutoFit/>
          </a:bodyPr>
          <a:lstStyle/>
          <a:p>
            <a:pPr algn="ctr"/>
            <a:r>
              <a:rPr lang="en-GB" sz="1400" b="1" i="1" dirty="0">
                <a:solidFill>
                  <a:schemeClr val="bg1"/>
                </a:solidFill>
                <a:latin typeface="Roboto" panose="02000000000000000000" pitchFamily="2" charset="0"/>
              </a:rPr>
              <a:t>V</a:t>
            </a:r>
            <a:r>
              <a:rPr lang="en-GB" sz="1400" b="1" i="1" dirty="0">
                <a:solidFill>
                  <a:schemeClr val="bg1"/>
                </a:solidFill>
                <a:effectLst/>
                <a:latin typeface="Roboto" panose="02000000000000000000" pitchFamily="2" charset="0"/>
              </a:rPr>
              <a:t>ery informative, presentation was great and presenters knowledgeable. Links for all documentation / regulations and guides was extremely useful and will use the checklist to ensure not only we are compliant with all regulations, but that staff are informed of the ratings and what they mean. </a:t>
            </a:r>
            <a:endParaRPr lang="en-GB" sz="1400" b="1" i="1" dirty="0">
              <a:solidFill>
                <a:schemeClr val="bg1"/>
              </a:solidFill>
            </a:endParaRPr>
          </a:p>
        </p:txBody>
      </p:sp>
      <p:sp>
        <p:nvSpPr>
          <p:cNvPr id="11" name="TextBox 10">
            <a:extLst>
              <a:ext uri="{FF2B5EF4-FFF2-40B4-BE49-F238E27FC236}">
                <a16:creationId xmlns:a16="http://schemas.microsoft.com/office/drawing/2014/main" id="{0E670746-4481-B988-4F9A-1D53EDF80BFC}"/>
              </a:ext>
            </a:extLst>
          </p:cNvPr>
          <p:cNvSpPr txBox="1"/>
          <p:nvPr/>
        </p:nvSpPr>
        <p:spPr>
          <a:xfrm>
            <a:off x="3758218" y="3970941"/>
            <a:ext cx="2337782" cy="2062103"/>
          </a:xfrm>
          <a:prstGeom prst="rect">
            <a:avLst/>
          </a:prstGeom>
          <a:noFill/>
        </p:spPr>
        <p:txBody>
          <a:bodyPr wrap="square">
            <a:spAutoFit/>
          </a:bodyPr>
          <a:lstStyle/>
          <a:p>
            <a:pPr algn="ctr"/>
            <a:r>
              <a:rPr lang="en-GB" sz="1600" b="1" i="1" dirty="0">
                <a:solidFill>
                  <a:schemeClr val="bg1"/>
                </a:solidFill>
                <a:effectLst/>
                <a:latin typeface="Roboto" panose="02000000000000000000" pitchFamily="2" charset="0"/>
              </a:rPr>
              <a:t>There has obviously been a lot of work undertaken and it has been a refreshing approach. I think that we are in a good position and well prepared.</a:t>
            </a:r>
            <a:endParaRPr lang="en-GB" sz="1600" b="1" i="1" dirty="0">
              <a:solidFill>
                <a:schemeClr val="bg1"/>
              </a:solidFill>
            </a:endParaRPr>
          </a:p>
        </p:txBody>
      </p:sp>
      <p:sp>
        <p:nvSpPr>
          <p:cNvPr id="17" name="TextBox 16">
            <a:extLst>
              <a:ext uri="{FF2B5EF4-FFF2-40B4-BE49-F238E27FC236}">
                <a16:creationId xmlns:a16="http://schemas.microsoft.com/office/drawing/2014/main" id="{31A3DF71-E885-0157-A487-2778771A4FBF}"/>
              </a:ext>
            </a:extLst>
          </p:cNvPr>
          <p:cNvSpPr txBox="1"/>
          <p:nvPr/>
        </p:nvSpPr>
        <p:spPr>
          <a:xfrm>
            <a:off x="9318782" y="3927094"/>
            <a:ext cx="1855589" cy="923330"/>
          </a:xfrm>
          <a:prstGeom prst="rect">
            <a:avLst/>
          </a:prstGeom>
          <a:noFill/>
        </p:spPr>
        <p:txBody>
          <a:bodyPr wrap="square">
            <a:spAutoFit/>
          </a:bodyPr>
          <a:lstStyle/>
          <a:p>
            <a:pPr algn="ctr"/>
            <a:r>
              <a:rPr lang="en-GB" b="1" i="1" dirty="0">
                <a:solidFill>
                  <a:schemeClr val="bg1"/>
                </a:solidFill>
                <a:effectLst/>
                <a:latin typeface="Roboto" panose="02000000000000000000" pitchFamily="2" charset="0"/>
              </a:rPr>
              <a:t>I think the descriptors are very good.</a:t>
            </a:r>
            <a:endParaRPr lang="en-GB" b="1" i="1" dirty="0">
              <a:solidFill>
                <a:schemeClr val="bg1"/>
              </a:solidFill>
            </a:endParaRPr>
          </a:p>
        </p:txBody>
      </p:sp>
      <p:sp>
        <p:nvSpPr>
          <p:cNvPr id="3" name="TextBox 2">
            <a:extLst>
              <a:ext uri="{FF2B5EF4-FFF2-40B4-BE49-F238E27FC236}">
                <a16:creationId xmlns:a16="http://schemas.microsoft.com/office/drawing/2014/main" id="{75F3E049-D258-1D18-1562-C183701EC65E}"/>
              </a:ext>
            </a:extLst>
          </p:cNvPr>
          <p:cNvSpPr txBox="1"/>
          <p:nvPr/>
        </p:nvSpPr>
        <p:spPr>
          <a:xfrm>
            <a:off x="6353865" y="3970941"/>
            <a:ext cx="2579591" cy="1754326"/>
          </a:xfrm>
          <a:prstGeom prst="rect">
            <a:avLst/>
          </a:prstGeom>
          <a:noFill/>
        </p:spPr>
        <p:txBody>
          <a:bodyPr wrap="square">
            <a:spAutoFit/>
          </a:bodyPr>
          <a:lstStyle/>
          <a:p>
            <a:pPr algn="ctr"/>
            <a:r>
              <a:rPr lang="en-GB" b="1" i="1" dirty="0">
                <a:solidFill>
                  <a:schemeClr val="bg1"/>
                </a:solidFill>
                <a:effectLst/>
                <a:latin typeface="Roboto" panose="02000000000000000000" pitchFamily="2" charset="0"/>
              </a:rPr>
              <a:t>Feeling that we have been involved and listened to - I can’t think of how things could have been done differently.</a:t>
            </a:r>
            <a:endParaRPr lang="en-GB" b="1" i="1" dirty="0">
              <a:solidFill>
                <a:schemeClr val="bg1"/>
              </a:solidFill>
            </a:endParaRPr>
          </a:p>
        </p:txBody>
      </p:sp>
    </p:spTree>
    <p:extLst>
      <p:ext uri="{BB962C8B-B14F-4D97-AF65-F5344CB8AC3E}">
        <p14:creationId xmlns:p14="http://schemas.microsoft.com/office/powerpoint/2010/main" val="400205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EF2DA5C0-7EF5-57A7-9190-1BF1441094F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C1F661C-822F-426B-9E21-9C54745743E1}"/>
              </a:ext>
            </a:extLst>
          </p:cNvPr>
          <p:cNvSpPr txBox="1"/>
          <p:nvPr/>
        </p:nvSpPr>
        <p:spPr>
          <a:xfrm>
            <a:off x="528936" y="521584"/>
            <a:ext cx="866943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Media coverage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B05C631D-8DB7-C53F-C42E-308A288A7592}"/>
              </a:ext>
            </a:extLst>
          </p:cNvPr>
          <p:cNvPicPr>
            <a:picLocks noChangeAspect="1"/>
          </p:cNvPicPr>
          <p:nvPr/>
        </p:nvPicPr>
        <p:blipFill>
          <a:blip r:embed="rId3"/>
          <a:stretch>
            <a:fillRect/>
          </a:stretch>
        </p:blipFill>
        <p:spPr>
          <a:xfrm>
            <a:off x="408984" y="2576808"/>
            <a:ext cx="7189255" cy="2319419"/>
          </a:xfrm>
          <a:prstGeom prst="rect">
            <a:avLst/>
          </a:prstGeom>
        </p:spPr>
      </p:pic>
      <p:pic>
        <p:nvPicPr>
          <p:cNvPr id="10" name="Picture 9" descr="A qr code on a white background&#10;&#10;AI-generated content may be incorrect.">
            <a:extLst>
              <a:ext uri="{FF2B5EF4-FFF2-40B4-BE49-F238E27FC236}">
                <a16:creationId xmlns:a16="http://schemas.microsoft.com/office/drawing/2014/main" id="{B64DAD35-0A10-8D23-B1B5-12C6E77010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9073" y="1517004"/>
            <a:ext cx="3823991" cy="3823991"/>
          </a:xfrm>
          <a:prstGeom prst="rect">
            <a:avLst/>
          </a:prstGeom>
        </p:spPr>
      </p:pic>
      <p:sp>
        <p:nvSpPr>
          <p:cNvPr id="13" name="TextBox 12">
            <a:extLst>
              <a:ext uri="{FF2B5EF4-FFF2-40B4-BE49-F238E27FC236}">
                <a16:creationId xmlns:a16="http://schemas.microsoft.com/office/drawing/2014/main" id="{8AFDCD71-A798-2DAE-B6C3-35001F60C1F8}"/>
              </a:ext>
            </a:extLst>
          </p:cNvPr>
          <p:cNvSpPr txBox="1"/>
          <p:nvPr/>
        </p:nvSpPr>
        <p:spPr>
          <a:xfrm>
            <a:off x="7839073" y="1014027"/>
            <a:ext cx="3823991" cy="400110"/>
          </a:xfrm>
          <a:prstGeom prst="rect">
            <a:avLst/>
          </a:prstGeom>
          <a:noFill/>
        </p:spPr>
        <p:txBody>
          <a:bodyPr wrap="square" rtlCol="0">
            <a:spAutoFit/>
          </a:bodyPr>
          <a:lstStyle/>
          <a:p>
            <a:r>
              <a:rPr lang="en-GB" sz="2000" b="1" dirty="0">
                <a:solidFill>
                  <a:schemeClr val="bg1"/>
                </a:solidFill>
              </a:rPr>
              <a:t>Watch feature on the ITV News</a:t>
            </a:r>
          </a:p>
        </p:txBody>
      </p:sp>
    </p:spTree>
    <p:extLst>
      <p:ext uri="{BB962C8B-B14F-4D97-AF65-F5344CB8AC3E}">
        <p14:creationId xmlns:p14="http://schemas.microsoft.com/office/powerpoint/2010/main" val="1839097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0A9B32EC-4625-1640-6CFE-00FEB8A11C92}"/>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180E5BC1-18F1-C6B5-2EA7-7E0686CDA54F}"/>
              </a:ext>
            </a:extLst>
          </p:cNvPr>
          <p:cNvGrpSpPr/>
          <p:nvPr/>
        </p:nvGrpSpPr>
        <p:grpSpPr>
          <a:xfrm>
            <a:off x="768723" y="1357313"/>
            <a:ext cx="10654554" cy="3814762"/>
            <a:chOff x="539686" y="814388"/>
            <a:chExt cx="10654554" cy="3814762"/>
          </a:xfrm>
        </p:grpSpPr>
        <p:sp>
          <p:nvSpPr>
            <p:cNvPr id="6" name="Rectangle 5">
              <a:extLst>
                <a:ext uri="{FF2B5EF4-FFF2-40B4-BE49-F238E27FC236}">
                  <a16:creationId xmlns:a16="http://schemas.microsoft.com/office/drawing/2014/main" id="{35D0126C-BF87-6031-C258-0D519A96045B}"/>
                </a:ext>
              </a:extLst>
            </p:cNvPr>
            <p:cNvSpPr/>
            <p:nvPr/>
          </p:nvSpPr>
          <p:spPr>
            <a:xfrm>
              <a:off x="539686" y="814388"/>
              <a:ext cx="2603564" cy="37861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7EF9C1F0-8E80-30DC-E902-A9531FD015EB}"/>
                </a:ext>
              </a:extLst>
            </p:cNvPr>
            <p:cNvPicPr>
              <a:picLocks noChangeAspect="1"/>
            </p:cNvPicPr>
            <p:nvPr/>
          </p:nvPicPr>
          <p:blipFill>
            <a:blip r:embed="rId3"/>
            <a:stretch>
              <a:fillRect/>
            </a:stretch>
          </p:blipFill>
          <p:spPr>
            <a:xfrm>
              <a:off x="599979" y="923039"/>
              <a:ext cx="2482978" cy="3568883"/>
            </a:xfrm>
            <a:prstGeom prst="rect">
              <a:avLst/>
            </a:prstGeom>
          </p:spPr>
        </p:pic>
        <p:sp>
          <p:nvSpPr>
            <p:cNvPr id="9" name="Rectangle 8">
              <a:extLst>
                <a:ext uri="{FF2B5EF4-FFF2-40B4-BE49-F238E27FC236}">
                  <a16:creationId xmlns:a16="http://schemas.microsoft.com/office/drawing/2014/main" id="{214353BF-146F-429F-9E4C-862541A6FB5D}"/>
                </a:ext>
              </a:extLst>
            </p:cNvPr>
            <p:cNvSpPr/>
            <p:nvPr/>
          </p:nvSpPr>
          <p:spPr>
            <a:xfrm>
              <a:off x="3203543" y="842963"/>
              <a:ext cx="2603564" cy="37861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9B56C2A4-DCC9-F6A6-4991-63A1FB38D45D}"/>
                </a:ext>
              </a:extLst>
            </p:cNvPr>
            <p:cNvPicPr>
              <a:picLocks noChangeAspect="1"/>
            </p:cNvPicPr>
            <p:nvPr/>
          </p:nvPicPr>
          <p:blipFill>
            <a:blip r:embed="rId4"/>
            <a:stretch>
              <a:fillRect/>
            </a:stretch>
          </p:blipFill>
          <p:spPr>
            <a:xfrm>
              <a:off x="3257486" y="923039"/>
              <a:ext cx="2495678" cy="3543482"/>
            </a:xfrm>
            <a:prstGeom prst="rect">
              <a:avLst/>
            </a:prstGeom>
          </p:spPr>
        </p:pic>
        <p:sp>
          <p:nvSpPr>
            <p:cNvPr id="10" name="Rectangle 9">
              <a:extLst>
                <a:ext uri="{FF2B5EF4-FFF2-40B4-BE49-F238E27FC236}">
                  <a16:creationId xmlns:a16="http://schemas.microsoft.com/office/drawing/2014/main" id="{50AEAD69-08AF-912C-4687-A877CA279124}"/>
                </a:ext>
              </a:extLst>
            </p:cNvPr>
            <p:cNvSpPr/>
            <p:nvPr/>
          </p:nvSpPr>
          <p:spPr>
            <a:xfrm>
              <a:off x="5867400" y="842962"/>
              <a:ext cx="2603564" cy="37861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4738F7A2-F0C3-3181-BA6C-A86BDE3C3EE3}"/>
                </a:ext>
              </a:extLst>
            </p:cNvPr>
            <p:cNvPicPr>
              <a:picLocks noChangeAspect="1"/>
            </p:cNvPicPr>
            <p:nvPr/>
          </p:nvPicPr>
          <p:blipFill>
            <a:blip r:embed="rId5"/>
            <a:stretch>
              <a:fillRect/>
            </a:stretch>
          </p:blipFill>
          <p:spPr>
            <a:xfrm>
              <a:off x="6003130" y="930483"/>
              <a:ext cx="2332104" cy="3611144"/>
            </a:xfrm>
            <a:prstGeom prst="rect">
              <a:avLst/>
            </a:prstGeom>
          </p:spPr>
        </p:pic>
        <p:sp>
          <p:nvSpPr>
            <p:cNvPr id="15" name="Rectangle 14">
              <a:extLst>
                <a:ext uri="{FF2B5EF4-FFF2-40B4-BE49-F238E27FC236}">
                  <a16:creationId xmlns:a16="http://schemas.microsoft.com/office/drawing/2014/main" id="{85A92A62-EBF5-38ED-0DFF-F7EE0E44B649}"/>
                </a:ext>
              </a:extLst>
            </p:cNvPr>
            <p:cNvSpPr/>
            <p:nvPr/>
          </p:nvSpPr>
          <p:spPr>
            <a:xfrm>
              <a:off x="8590676" y="821529"/>
              <a:ext cx="2603564" cy="37861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FB938FA1-8ADC-7F96-9807-47F33B1F73C8}"/>
                </a:ext>
              </a:extLst>
            </p:cNvPr>
            <p:cNvPicPr>
              <a:picLocks noChangeAspect="1"/>
            </p:cNvPicPr>
            <p:nvPr/>
          </p:nvPicPr>
          <p:blipFill>
            <a:blip r:embed="rId6"/>
            <a:stretch>
              <a:fillRect/>
            </a:stretch>
          </p:blipFill>
          <p:spPr>
            <a:xfrm>
              <a:off x="8688250" y="859889"/>
              <a:ext cx="2408415" cy="3669782"/>
            </a:xfrm>
            <a:prstGeom prst="rect">
              <a:avLst/>
            </a:prstGeom>
          </p:spPr>
        </p:pic>
      </p:grpSp>
    </p:spTree>
    <p:extLst>
      <p:ext uri="{BB962C8B-B14F-4D97-AF65-F5344CB8AC3E}">
        <p14:creationId xmlns:p14="http://schemas.microsoft.com/office/powerpoint/2010/main" val="2307763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3F1C025B-C3F2-786B-DED6-44D8DBB1F92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4C33A00-3BC8-B976-4011-8D570A5B2A45}"/>
              </a:ext>
            </a:extLst>
          </p:cNvPr>
          <p:cNvSpPr txBox="1"/>
          <p:nvPr/>
        </p:nvSpPr>
        <p:spPr>
          <a:xfrm>
            <a:off x="844952" y="578735"/>
            <a:ext cx="866943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Next steps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668591A9-1CA1-64BC-5317-1E088BA6E940}"/>
              </a:ext>
            </a:extLst>
          </p:cNvPr>
          <p:cNvSpPr txBox="1"/>
          <p:nvPr/>
        </p:nvSpPr>
        <p:spPr>
          <a:xfrm>
            <a:off x="844952" y="1960127"/>
            <a:ext cx="9456336" cy="304698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Surgeries for inspectors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Embedded ratings training into induction programme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Refreshing post inspection feedback to incorporate ratings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Keeping the conversation ‘live’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Provider events in September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Evaluation of ratings programme (once all services have received ratings)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endParaRPr>
          </a:p>
        </p:txBody>
      </p:sp>
    </p:spTree>
    <p:extLst>
      <p:ext uri="{BB962C8B-B14F-4D97-AF65-F5344CB8AC3E}">
        <p14:creationId xmlns:p14="http://schemas.microsoft.com/office/powerpoint/2010/main" val="2416461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6E8A"/>
        </a:solidFill>
        <a:effectLst/>
      </p:bgPr>
    </p:bg>
    <p:spTree>
      <p:nvGrpSpPr>
        <p:cNvPr id="1" name="">
          <a:extLst>
            <a:ext uri="{FF2B5EF4-FFF2-40B4-BE49-F238E27FC236}">
              <a16:creationId xmlns:a16="http://schemas.microsoft.com/office/drawing/2014/main" id="{F7B56AD3-53AC-E634-D582-722D2880DAD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AFD2DE0-C01B-C9E3-A1CC-AE70CC6E5A9C}"/>
              </a:ext>
            </a:extLst>
          </p:cNvPr>
          <p:cNvSpPr txBox="1"/>
          <p:nvPr/>
        </p:nvSpPr>
        <p:spPr>
          <a:xfrm>
            <a:off x="557511" y="2893309"/>
            <a:ext cx="866943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What are you hearing, thinking, feeling about ratings?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52424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A58113653</value>
    </field>
    <field name="Objective-Title">
      <value order="0">ratings update for NAB</value>
    </field>
    <field name="Objective-Description">
      <value order="0"/>
    </field>
    <field name="Objective-CreationStamp">
      <value order="0">2025-05-19T12:20:53Z</value>
    </field>
    <field name="Objective-IsApproved">
      <value order="0">false</value>
    </field>
    <field name="Objective-IsPublished">
      <value order="0">true</value>
    </field>
    <field name="Objective-DatePublished">
      <value order="0">2025-06-13T07:41:14Z</value>
    </field>
    <field name="Objective-ModificationStamp">
      <value order="0">2025-06-13T07:41:14Z</value>
    </field>
    <field name="Objective-Owner">
      <value order="0">Hennessey, Annette (FMG - Care Inspectorate Wales Division)</value>
    </field>
    <field name="Objective-Path">
      <value order="0">Objective Global Folder:#Business File Plan:WG Organisational Groups:Post April 2024 - Corporate Services &amp; Inspectorates:Corporate Services &amp; Inspectorates (CSI) - Care Inspectorate Wales (CIW):1 - Save:# Inspectorate - Care &amp; Social Services Inspectorate Wales (CSSIW):40 Communications:2025-2026:CIW - National Advisory Board - 2025-2026:1. NAB - 4 June 2025</value>
    </field>
    <field name="Objective-Parent">
      <value order="0">1. NAB - 4 June 2025</value>
    </field>
    <field name="Objective-State">
      <value order="0">Published</value>
    </field>
    <field name="Objective-VersionId">
      <value order="0">vA105835672</value>
    </field>
    <field name="Objective-Version">
      <value order="0">17.0</value>
    </field>
    <field name="Objective-VersionNumber">
      <value order="0">17</value>
    </field>
    <field name="Objective-VersionComment">
      <value order="0"/>
    </field>
    <field name="Objective-FileNumber">
      <value order="0">qA2326035</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706</TotalTime>
  <Words>752</Words>
  <Application>Microsoft Office PowerPoint</Application>
  <PresentationFormat>Widescreen</PresentationFormat>
  <Paragraphs>77</Paragraphs>
  <Slides>9</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Aptos</vt:lpstr>
      <vt:lpstr>Aptos Display</vt:lpstr>
      <vt:lpstr>Arial</vt:lpstr>
      <vt:lpstr>Arial Rounded MT Bold</vt:lpstr>
      <vt:lpstr>Calibri</vt:lpstr>
      <vt:lpstr>Roboto</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Hennessey, Annette (CSI - Care Inspectorate Wales)</dc:creator>
  <cp:lastModifiedBy>Williams, Meg (FMG - Care Inspectorate Wales Division)</cp:lastModifiedBy>
  <cp:revision>11</cp:revision>
  <dcterms:created xsi:type="dcterms:W3CDTF">2025-05-15T15:46:04Z</dcterms:created>
  <dcterms:modified xsi:type="dcterms:W3CDTF">2026-01-09T13:09:51Z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bjective-Comment">
    <vt:lpwstr/>
  </property>
  <property fmtid="{D5CDD505-2E9C-101B-9397-08002B2CF9AE}" pid="3" name="Customer-Id">
    <vt:lpwstr>FF3C5B18883D4E21973B57C2EEED7FD1</vt:lpwstr>
  </property>
  <property fmtid="{D5CDD505-2E9C-101B-9397-08002B2CF9AE}" pid="4" name="Objective-Id">
    <vt:lpwstr>A58113653</vt:lpwstr>
  </property>
  <property fmtid="{D5CDD505-2E9C-101B-9397-08002B2CF9AE}" pid="5" name="Objective-Title">
    <vt:lpwstr>ratings update for NAB</vt:lpwstr>
  </property>
  <property fmtid="{D5CDD505-2E9C-101B-9397-08002B2CF9AE}" pid="6" name="Objective-Description">
    <vt:lpwstr/>
  </property>
  <property fmtid="{D5CDD505-2E9C-101B-9397-08002B2CF9AE}" pid="7" name="Objective-CreationStamp">
    <vt:filetime>2025-05-19T13:20:53Z</vt:filetime>
  </property>
  <property fmtid="{D5CDD505-2E9C-101B-9397-08002B2CF9AE}" pid="8" name="Objective-IsApproved">
    <vt:bool>false</vt:bool>
  </property>
  <property fmtid="{D5CDD505-2E9C-101B-9397-08002B2CF9AE}" pid="9" name="Objective-IsPublished">
    <vt:bool>true</vt:bool>
  </property>
  <property fmtid="{D5CDD505-2E9C-101B-9397-08002B2CF9AE}" pid="10" name="Objective-DatePublished">
    <vt:filetime>2025-06-13T08:41:14Z</vt:filetime>
  </property>
  <property fmtid="{D5CDD505-2E9C-101B-9397-08002B2CF9AE}" pid="11" name="Objective-ModificationStamp">
    <vt:filetime>2025-06-13T08:41:14Z</vt:filetime>
  </property>
  <property fmtid="{D5CDD505-2E9C-101B-9397-08002B2CF9AE}" pid="12" name="Objective-Owner">
    <vt:lpwstr>Hennessey, Annette (FMG - Care Inspectorate Wales Division)</vt:lpwstr>
  </property>
  <property fmtid="{D5CDD505-2E9C-101B-9397-08002B2CF9AE}" pid="13" name="Objective-Path">
    <vt:lpwstr>Objective Global Folder:#Business File Plan:WG Organisational Groups:Post April 2024 - Corporate Services &amp; Inspectorates:Corporate Services &amp; Inspectorates (CSI) - Care Inspectorate Wales (CIW):1 - Save:# Inspectorate - Care &amp; Social Services Inspectorate Wales (CSSIW):40 Communications:2025-2026:CIW - National Advisory Board - 2025-2026:1. NAB - 4 June 2025:</vt:lpwstr>
  </property>
  <property fmtid="{D5CDD505-2E9C-101B-9397-08002B2CF9AE}" pid="14" name="Objective-Parent">
    <vt:lpwstr>1. NAB - 4 June 2025</vt:lpwstr>
  </property>
  <property fmtid="{D5CDD505-2E9C-101B-9397-08002B2CF9AE}" pid="15" name="Objective-State">
    <vt:lpwstr>Published</vt:lpwstr>
  </property>
  <property fmtid="{D5CDD505-2E9C-101B-9397-08002B2CF9AE}" pid="16" name="Objective-VersionId">
    <vt:lpwstr>vA105835672</vt:lpwstr>
  </property>
  <property fmtid="{D5CDD505-2E9C-101B-9397-08002B2CF9AE}" pid="17" name="Objective-Version">
    <vt:lpwstr>17.0</vt:lpwstr>
  </property>
  <property fmtid="{D5CDD505-2E9C-101B-9397-08002B2CF9AE}" pid="18" name="Objective-VersionNumber">
    <vt:r8>17</vt:r8>
  </property>
  <property fmtid="{D5CDD505-2E9C-101B-9397-08002B2CF9AE}" pid="19" name="Objective-VersionComment">
    <vt:lpwstr/>
  </property>
  <property fmtid="{D5CDD505-2E9C-101B-9397-08002B2CF9AE}" pid="20" name="Objective-FileNumber">
    <vt:lpwstr>qA2326035</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Date Acquired">
    <vt:lpwstr/>
  </property>
  <property fmtid="{D5CDD505-2E9C-101B-9397-08002B2CF9AE}" pid="24" name="Objective-Official Translation">
    <vt:lpwstr/>
  </property>
  <property fmtid="{D5CDD505-2E9C-101B-9397-08002B2CF9AE}" pid="25" name="Objective-Connect Creator">
    <vt:lpwstr/>
  </property>
</Properties>
</file>