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 id="2147483672" r:id="rId3"/>
  </p:sldMasterIdLst>
  <p:notesMasterIdLst>
    <p:notesMasterId r:id="rId14"/>
  </p:notesMasterIdLst>
  <p:sldIdLst>
    <p:sldId id="257" r:id="rId4"/>
    <p:sldId id="261" r:id="rId5"/>
    <p:sldId id="270" r:id="rId6"/>
    <p:sldId id="273" r:id="rId7"/>
    <p:sldId id="268" r:id="rId8"/>
    <p:sldId id="271" r:id="rId9"/>
    <p:sldId id="272" r:id="rId10"/>
    <p:sldId id="275" r:id="rId11"/>
    <p:sldId id="274" r:id="rId12"/>
    <p:sldId id="27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2945" autoAdjust="0"/>
  </p:normalViewPr>
  <p:slideViewPr>
    <p:cSldViewPr snapToGrid="0">
      <p:cViewPr varScale="1">
        <p:scale>
          <a:sx n="54" d="100"/>
          <a:sy n="54" d="100"/>
        </p:scale>
        <p:origin x="11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2.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206F9C-2D86-44C6-A7CE-EE308F5EDCB7}" type="datetimeFigureOut">
              <a:rPr lang="en-GB" smtClean="0"/>
              <a:t>09/01/2026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DD8F9E-46C2-4AEF-828C-6F510814B69A}" type="slidenum">
              <a:rPr lang="en-GB" smtClean="0"/>
              <a:t>‹#›</a:t>
            </a:fld>
            <a:endParaRPr lang="en-GB"/>
          </a:p>
        </p:txBody>
      </p:sp>
    </p:spTree>
    <p:extLst>
      <p:ext uri="{BB962C8B-B14F-4D97-AF65-F5344CB8AC3E}">
        <p14:creationId xmlns:p14="http://schemas.microsoft.com/office/powerpoint/2010/main" val="2606359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Thanks Ruth</a:t>
            </a:r>
          </a:p>
          <a:p>
            <a:endParaRPr lang="en-GB" dirty="0"/>
          </a:p>
          <a:p>
            <a:r>
              <a:rPr lang="en-GB" dirty="0"/>
              <a:t>And hi everyone. I’m Annette Hennessey and I manage the comms and engagement team in CIW. </a:t>
            </a:r>
          </a:p>
          <a:p>
            <a:endParaRPr lang="en-GB" dirty="0"/>
          </a:p>
          <a:p>
            <a:r>
              <a:rPr lang="en-GB" dirty="0"/>
              <a:t>The purpose of this session today is for you to help us  with an important element of our new strategic plan – influence.</a:t>
            </a: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994E90-553D-4E76-8D93-8B166571814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44022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8BD24-968E-B669-AE3F-C7B9D178B4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8ECEFF-374A-382E-79C8-8DF6426AB0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FD66B1-0E65-BE15-F520-113B89CAFDCF}"/>
              </a:ext>
            </a:extLst>
          </p:cNvPr>
          <p:cNvSpPr>
            <a:spLocks noGrp="1"/>
          </p:cNvSpPr>
          <p:nvPr>
            <p:ph type="body" idx="1"/>
          </p:nvPr>
        </p:nvSpPr>
        <p:spPr/>
        <p:txBody>
          <a:bodyPr/>
          <a:lstStyle/>
          <a:p>
            <a:r>
              <a:rPr lang="en-GB" dirty="0"/>
              <a:t>Influence is one of the three core themes of our strategic plan We want to be ‘well known and trusted, sharing our unique insight and expertise to make a positive difference’. </a:t>
            </a:r>
          </a:p>
          <a:p>
            <a:endParaRPr lang="en-GB" dirty="0"/>
          </a:p>
          <a:p>
            <a:r>
              <a:rPr lang="en-GB" dirty="0"/>
              <a:t>Today I would like us to focus on objectives 1 and 2 which are:</a:t>
            </a:r>
          </a:p>
          <a:p>
            <a:endParaRPr lang="en-GB" dirty="0"/>
          </a:p>
          <a:p>
            <a:pPr marL="171450" indent="-171450">
              <a:buFont typeface="Arial" panose="020B0604020202020204" pitchFamily="34" charset="0"/>
              <a:buChar char="•"/>
            </a:pPr>
            <a:r>
              <a:rPr lang="en-GB" dirty="0"/>
              <a:t>We will increase our visibility to ensure people know what we do and what we can help with</a:t>
            </a:r>
          </a:p>
          <a:p>
            <a:pPr marL="171450" indent="-171450">
              <a:buFont typeface="Arial" panose="020B0604020202020204" pitchFamily="34" charset="0"/>
              <a:buChar char="•"/>
            </a:pPr>
            <a:r>
              <a:rPr lang="en-GB" dirty="0"/>
              <a:t>We will ensure our work is informed by people accessing and working in care services</a:t>
            </a:r>
          </a:p>
        </p:txBody>
      </p:sp>
      <p:sp>
        <p:nvSpPr>
          <p:cNvPr id="4" name="Slide Number Placeholder 3">
            <a:extLst>
              <a:ext uri="{FF2B5EF4-FFF2-40B4-BE49-F238E27FC236}">
                <a16:creationId xmlns:a16="http://schemas.microsoft.com/office/drawing/2014/main" id="{84AC4160-0586-5255-1C86-10571A8736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994E90-553D-4E76-8D93-8B166571814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54429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8955A-E54C-7D4A-2AF6-2301FA2689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0C0857-12C9-105E-99C2-3A2BBCA673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678CF-B5FC-24A2-B612-ECD261DBCE2A}"/>
              </a:ext>
            </a:extLst>
          </p:cNvPr>
          <p:cNvSpPr>
            <a:spLocks noGrp="1"/>
          </p:cNvSpPr>
          <p:nvPr>
            <p:ph type="body" idx="1"/>
          </p:nvPr>
        </p:nvSpPr>
        <p:spPr/>
        <p:txBody>
          <a:bodyPr/>
          <a:lstStyle/>
          <a:p>
            <a:r>
              <a:rPr lang="en-GB" dirty="0"/>
              <a:t>So, by the end of this session we will talk about:</a:t>
            </a:r>
          </a:p>
          <a:p>
            <a:endParaRPr lang="en-GB" dirty="0"/>
          </a:p>
          <a:p>
            <a:r>
              <a:rPr lang="en-GB" dirty="0"/>
              <a:t>Our key messages and audiences  -who most needs to know about CIW’s work and what should we be telling them? </a:t>
            </a:r>
          </a:p>
          <a:p>
            <a:endParaRPr lang="en-GB" dirty="0"/>
          </a:p>
          <a:p>
            <a:r>
              <a:rPr lang="en-GB" dirty="0"/>
              <a:t>And secondly – we will talk about the different communication channels we have at our disposal to ensure maximum impact. </a:t>
            </a:r>
          </a:p>
        </p:txBody>
      </p:sp>
      <p:sp>
        <p:nvSpPr>
          <p:cNvPr id="4" name="Slide Number Placeholder 3">
            <a:extLst>
              <a:ext uri="{FF2B5EF4-FFF2-40B4-BE49-F238E27FC236}">
                <a16:creationId xmlns:a16="http://schemas.microsoft.com/office/drawing/2014/main" id="{865C9C8D-1ED5-62C1-552B-AF03CDAD9E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994E90-553D-4E76-8D93-8B166571814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83710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83FD6-FCC5-009C-FF01-41976ADAE3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4BEB6D-81D0-56D4-6FDE-6B819835DA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BF3D14-916C-0BA3-FA9D-3CFE07D132FA}"/>
              </a:ext>
            </a:extLst>
          </p:cNvPr>
          <p:cNvSpPr>
            <a:spLocks noGrp="1"/>
          </p:cNvSpPr>
          <p:nvPr>
            <p:ph type="body" idx="1"/>
          </p:nvPr>
        </p:nvSpPr>
        <p:spPr/>
        <p:txBody>
          <a:bodyPr/>
          <a:lstStyle/>
          <a:p>
            <a:r>
              <a:rPr lang="en-GB" dirty="0"/>
              <a:t>But before we start, let’s get started with just one word. </a:t>
            </a:r>
          </a:p>
          <a:p>
            <a:endParaRPr lang="en-GB" dirty="0"/>
          </a:p>
          <a:p>
            <a:r>
              <a:rPr lang="en-GB" dirty="0"/>
              <a:t>The foundation to any effective communication is to keep it simple, so I want just one word from each of you that describes CIW’s current public profile.</a:t>
            </a:r>
          </a:p>
          <a:p>
            <a:endParaRPr lang="en-GB" dirty="0"/>
          </a:p>
          <a:p>
            <a:r>
              <a:rPr lang="en-GB" dirty="0"/>
              <a:t>Richard, please can you launch the </a:t>
            </a:r>
            <a:r>
              <a:rPr lang="en-GB" dirty="0" err="1"/>
              <a:t>wordcloud</a:t>
            </a:r>
            <a:r>
              <a:rPr lang="en-GB" dirty="0"/>
              <a:t>. </a:t>
            </a:r>
          </a:p>
          <a:p>
            <a:endParaRPr lang="en-GB" dirty="0"/>
          </a:p>
          <a:p>
            <a:r>
              <a:rPr lang="en-GB" dirty="0"/>
              <a:t>Could you all please give us one word that comes to mind when you think about CIW’s currently public profile. And please be honest. </a:t>
            </a:r>
          </a:p>
          <a:p>
            <a:endParaRPr lang="en-GB" dirty="0"/>
          </a:p>
          <a:p>
            <a:r>
              <a:rPr lang="en-GB" dirty="0"/>
              <a:t>Your word will appear in the word cloud but will be anonymous.</a:t>
            </a:r>
          </a:p>
          <a:p>
            <a:endParaRPr lang="en-GB" dirty="0"/>
          </a:p>
          <a:p>
            <a:r>
              <a:rPr lang="en-GB" dirty="0"/>
              <a:t>[show on screen]</a:t>
            </a:r>
          </a:p>
        </p:txBody>
      </p:sp>
      <p:sp>
        <p:nvSpPr>
          <p:cNvPr id="4" name="Slide Number Placeholder 3">
            <a:extLst>
              <a:ext uri="{FF2B5EF4-FFF2-40B4-BE49-F238E27FC236}">
                <a16:creationId xmlns:a16="http://schemas.microsoft.com/office/drawing/2014/main" id="{C6A4044E-00F5-16CC-6EFA-1D120C8D94E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994E90-553D-4E76-8D93-8B166571814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5441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F67DB-B271-F59E-2B2B-45801EEC74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7B44A4-B8EE-7551-AB36-D59099CC5A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791074-BF80-F936-3D11-4C27EF564782}"/>
              </a:ext>
            </a:extLst>
          </p:cNvPr>
          <p:cNvSpPr>
            <a:spLocks noGrp="1"/>
          </p:cNvSpPr>
          <p:nvPr>
            <p:ph type="body" idx="1"/>
          </p:nvPr>
        </p:nvSpPr>
        <p:spPr/>
        <p:txBody>
          <a:bodyPr/>
          <a:lstStyle/>
          <a:p>
            <a:r>
              <a:rPr lang="en-GB" dirty="0"/>
              <a:t>We’ve already done a lot of work with our CIW colleagues about how we can expand our public profile. This is a summary of over 1000 suggestions we’ve had to date. </a:t>
            </a:r>
          </a:p>
          <a:p>
            <a:endParaRPr lang="en-GB" dirty="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Increasing visibility at care shows and events, with partners where possible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Facilitating information sessions for social care and childcare students, new police officers, and other relevant organisations </a:t>
            </a:r>
          </a:p>
          <a:p>
            <a:pPr marL="342900" indent="-342900">
              <a:buFont typeface="Arial" panose="020B0604020202020204" pitchFamily="34" charset="0"/>
              <a:buChar char="•"/>
              <a:defRPr/>
            </a:pPr>
            <a:r>
              <a:rPr kumimoji="0" lang="en-GB" sz="12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Accessibility of information for all: Recognising some people do not use the internet. Consider leaflets, posters in prominent places such as GP waiting rooms</a:t>
            </a:r>
          </a:p>
          <a:p>
            <a:pPr marL="342900" indent="-342900">
              <a:buFont typeface="Arial" panose="020B0604020202020204" pitchFamily="34" charset="0"/>
              <a:buChar char="•"/>
              <a:defRPr/>
            </a:pPr>
            <a:r>
              <a:rPr kumimoji="0" lang="en-GB" sz="12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Communicating using video and audio for shorter, snappier communication </a:t>
            </a:r>
          </a:p>
          <a:p>
            <a:pPr marL="342900" indent="-342900">
              <a:buFont typeface="Arial" panose="020B0604020202020204" pitchFamily="34" charset="0"/>
              <a:buChar char="•"/>
              <a:defRPr/>
            </a:pPr>
            <a:r>
              <a:rPr kumimoji="0" lang="en-GB" sz="12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Regular social media sessions for staff to build their confidence</a:t>
            </a:r>
          </a:p>
          <a:p>
            <a:endParaRPr lang="en-GB" dirty="0"/>
          </a:p>
          <a:p>
            <a:r>
              <a:rPr lang="en-GB" dirty="0"/>
              <a:t>Now, we would like to get your thoughts on how we prioritise some of this work going forward. </a:t>
            </a:r>
          </a:p>
        </p:txBody>
      </p:sp>
      <p:sp>
        <p:nvSpPr>
          <p:cNvPr id="4" name="Slide Number Placeholder 3">
            <a:extLst>
              <a:ext uri="{FF2B5EF4-FFF2-40B4-BE49-F238E27FC236}">
                <a16:creationId xmlns:a16="http://schemas.microsoft.com/office/drawing/2014/main" id="{CF23BF64-262A-080A-2056-52A83251E8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994E90-553D-4E76-8D93-8B166571814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47120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2AF2D-52C9-8D6A-5D37-937D0BFAA0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2B9BA9-4F02-2932-C94F-8A56A4889D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4DEA2E-8D5F-A8B6-6AE3-955229E73D64}"/>
              </a:ext>
            </a:extLst>
          </p:cNvPr>
          <p:cNvSpPr>
            <a:spLocks noGrp="1"/>
          </p:cNvSpPr>
          <p:nvPr>
            <p:ph type="body" idx="1"/>
          </p:nvPr>
        </p:nvSpPr>
        <p:spPr/>
        <p:txBody>
          <a:bodyPr/>
          <a:lstStyle/>
          <a:p>
            <a:pPr>
              <a:lnSpc>
                <a:spcPct val="107000"/>
              </a:lnSpc>
              <a:spcAft>
                <a:spcPts val="800"/>
              </a:spcAft>
              <a:buNone/>
            </a:pPr>
            <a:r>
              <a:rPr lang="en-GB" sz="1600" b="1"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rPr>
              <a:t>We will discuss this as a whole group if that’s OK?</a:t>
            </a:r>
          </a:p>
          <a:p>
            <a:pPr>
              <a:lnSpc>
                <a:spcPct val="107000"/>
              </a:lnSpc>
              <a:spcAft>
                <a:spcPts val="800"/>
              </a:spcAft>
              <a:buNone/>
            </a:pPr>
            <a:endParaRPr lang="en-GB" sz="1600" b="1"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600" b="1"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rPr>
              <a:t>This first  discussion is all about identifying our main audiences. Who needs to know about us?</a:t>
            </a:r>
          </a:p>
          <a:p>
            <a:pPr>
              <a:lnSpc>
                <a:spcPct val="107000"/>
              </a:lnSpc>
              <a:spcAft>
                <a:spcPts val="800"/>
              </a:spcAft>
              <a:buNone/>
            </a:pPr>
            <a:endParaRPr lang="en-GB" sz="1600" b="1"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600" b="1"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rPr>
              <a:t>[prompt if needed]</a:t>
            </a:r>
          </a:p>
          <a:p>
            <a:pPr>
              <a:lnSpc>
                <a:spcPct val="107000"/>
              </a:lnSpc>
              <a:spcAft>
                <a:spcPts val="800"/>
              </a:spcAft>
              <a:buNone/>
            </a:pPr>
            <a:endParaRPr lang="en-GB" sz="1600" b="1"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endParaRPr>
          </a:p>
          <a:p>
            <a:pPr lvl="0">
              <a:lnSpc>
                <a:spcPct val="107000"/>
              </a:lnSpc>
              <a:spcAft>
                <a:spcPts val="800"/>
              </a:spcAft>
              <a:buSzPts val="1000"/>
              <a:tabLst>
                <a:tab pos="457200" algn="l"/>
              </a:tabLst>
            </a:pPr>
            <a:r>
              <a:rPr lang="en-GB"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rPr>
              <a:t>Thanks everyone – some really useful suggestions there.</a:t>
            </a:r>
          </a:p>
          <a:p>
            <a:pPr lvl="0">
              <a:lnSpc>
                <a:spcPct val="107000"/>
              </a:lnSpc>
              <a:spcAft>
                <a:spcPts val="800"/>
              </a:spcAft>
              <a:buSzPts val="1000"/>
              <a:tabLst>
                <a:tab pos="457200" algn="l"/>
              </a:tabLst>
            </a:pPr>
            <a:endParaRPr lang="en-GB"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endParaRPr>
          </a:p>
          <a:p>
            <a:pPr lvl="0">
              <a:lnSpc>
                <a:spcPct val="107000"/>
              </a:lnSpc>
              <a:spcAft>
                <a:spcPts val="800"/>
              </a:spcAft>
              <a:buSzPts val="1000"/>
              <a:tabLst>
                <a:tab pos="457200" algn="l"/>
              </a:tabLst>
            </a:pPr>
            <a:r>
              <a:rPr lang="en-GB" b="1"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rPr>
              <a:t>The next focus is all about our messaging. What unique aspects of CIW's work should we highlight?</a:t>
            </a:r>
          </a:p>
          <a:p>
            <a:pPr lvl="0">
              <a:lnSpc>
                <a:spcPct val="107000"/>
              </a:lnSpc>
              <a:spcAft>
                <a:spcPts val="800"/>
              </a:spcAft>
              <a:buSzPts val="1000"/>
              <a:tabLst>
                <a:tab pos="457200" algn="l"/>
              </a:tabLst>
            </a:pPr>
            <a:endParaRPr lang="en-GB" b="1"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Pts val="1000"/>
              <a:buFontTx/>
              <a:buNone/>
              <a:tabLst>
                <a:tab pos="457200" algn="l"/>
              </a:tabLst>
              <a:defRPr/>
            </a:pPr>
            <a:r>
              <a:rPr lang="en-GB" sz="1200" b="1"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rPr>
              <a:t>[prompt if needed]</a:t>
            </a:r>
          </a:p>
          <a:p>
            <a:pPr lvl="0">
              <a:lnSpc>
                <a:spcPct val="107000"/>
              </a:lnSpc>
              <a:spcAft>
                <a:spcPts val="800"/>
              </a:spcAft>
              <a:buSzPts val="1000"/>
              <a:tabLst>
                <a:tab pos="457200" algn="l"/>
              </a:tabLst>
            </a:pPr>
            <a:endParaRPr lang="en-GB" b="1"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a:extLst>
              <a:ext uri="{FF2B5EF4-FFF2-40B4-BE49-F238E27FC236}">
                <a16:creationId xmlns:a16="http://schemas.microsoft.com/office/drawing/2014/main" id="{4014D48A-0D95-07D5-B90B-79768E02DD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994E90-553D-4E76-8D93-8B166571814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7827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A64BE-DF14-DAED-723F-F4612BF976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20DD22-55A5-7B67-0F8E-CA2F7BB2FB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67AA3D-121E-5E7A-B418-275A561E3FAB}"/>
              </a:ext>
            </a:extLst>
          </p:cNvPr>
          <p:cNvSpPr>
            <a:spLocks noGrp="1"/>
          </p:cNvSpPr>
          <p:nvPr>
            <p:ph type="body" idx="1"/>
          </p:nvPr>
        </p:nvSpPr>
        <p:spPr/>
        <p:txBody>
          <a:bodyPr/>
          <a:lstStyle/>
          <a:p>
            <a:r>
              <a:rPr lang="en-GB" dirty="0"/>
              <a:t>So, we’ve talked about our audience and messaging. Now, let’s move onto our third question which is all about what channels we can utilise to make sure all our main stakeholders are getting the right messages at the right time. </a:t>
            </a:r>
          </a:p>
          <a:p>
            <a:endParaRPr lang="en-GB" dirty="0"/>
          </a:p>
          <a:p>
            <a:r>
              <a:rPr lang="en-GB" dirty="0"/>
              <a:t>[Group discussion]</a:t>
            </a:r>
          </a:p>
          <a:p>
            <a:endParaRPr lang="en-GB" dirty="0"/>
          </a:p>
          <a:p>
            <a:r>
              <a:rPr lang="en-GB" dirty="0"/>
              <a:t>Prompts – how can we actively get feedback from those that use our services? Particularly those that have additional needs?</a:t>
            </a:r>
          </a:p>
          <a:p>
            <a:endParaRPr lang="en-GB" dirty="0"/>
          </a:p>
          <a:p>
            <a:endParaRPr lang="en-GB" dirty="0"/>
          </a:p>
        </p:txBody>
      </p:sp>
      <p:sp>
        <p:nvSpPr>
          <p:cNvPr id="4" name="Slide Number Placeholder 3">
            <a:extLst>
              <a:ext uri="{FF2B5EF4-FFF2-40B4-BE49-F238E27FC236}">
                <a16:creationId xmlns:a16="http://schemas.microsoft.com/office/drawing/2014/main" id="{A2970750-3D48-7B24-44EF-197E2FED037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994E90-553D-4E76-8D93-8B166571814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599082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15C4E-0089-6A63-331A-63308D95F3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CE85C2-8BBB-9216-E721-83746667EE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5466E7-238C-D083-9A3F-1D0AD5110351}"/>
              </a:ext>
            </a:extLst>
          </p:cNvPr>
          <p:cNvSpPr>
            <a:spLocks noGrp="1"/>
          </p:cNvSpPr>
          <p:nvPr>
            <p:ph type="body" idx="1"/>
          </p:nvPr>
        </p:nvSpPr>
        <p:spPr/>
        <p:txBody>
          <a:bodyPr/>
          <a:lstStyle/>
          <a:p>
            <a:r>
              <a:rPr lang="en-GB" dirty="0"/>
              <a:t>Before we move onto the final question, I just wanted to get an understanding of what interaction members have with CIW channels at the moment,  so I’ve prepared a few questions, please answer honestly.</a:t>
            </a:r>
          </a:p>
          <a:p>
            <a:endParaRPr lang="en-GB" dirty="0"/>
          </a:p>
          <a:p>
            <a:r>
              <a:rPr lang="en-GB" dirty="0"/>
              <a:t>First question: </a:t>
            </a:r>
            <a:r>
              <a:rPr lang="en-GB" b="1" i="0" dirty="0">
                <a:solidFill>
                  <a:srgbClr val="242424"/>
                </a:solidFill>
                <a:effectLst/>
                <a:latin typeface="Segoe UI" panose="020B0502040204020203" pitchFamily="34" charset="0"/>
              </a:rPr>
              <a:t>Do you follow CIW on our social media channels? [Richard add poll]</a:t>
            </a:r>
          </a:p>
          <a:p>
            <a:endParaRPr lang="en-GB" b="1" i="0" dirty="0">
              <a:solidFill>
                <a:srgbClr val="242424"/>
              </a:solidFill>
              <a:effectLst/>
              <a:latin typeface="Segoe UI" panose="020B0502040204020203" pitchFamily="34" charset="0"/>
            </a:endParaRPr>
          </a:p>
          <a:p>
            <a:r>
              <a:rPr lang="en-GB" b="1" i="0" dirty="0">
                <a:solidFill>
                  <a:srgbClr val="242424"/>
                </a:solidFill>
                <a:effectLst/>
                <a:latin typeface="Segoe UI" panose="020B0502040204020203" pitchFamily="34" charset="0"/>
              </a:rPr>
              <a:t>Second question: for those that answered yes, can you tell us which of our social media channels you follow [Richard to add poll]</a:t>
            </a:r>
          </a:p>
          <a:p>
            <a:endParaRPr lang="en-GB" b="1" i="0" dirty="0">
              <a:solidFill>
                <a:srgbClr val="242424"/>
              </a:solidFill>
              <a:effectLst/>
              <a:latin typeface="Segoe UI" panose="020B0502040204020203" pitchFamily="34" charset="0"/>
            </a:endParaRPr>
          </a:p>
          <a:p>
            <a:r>
              <a:rPr lang="en-GB" b="1" i="0" dirty="0">
                <a:solidFill>
                  <a:srgbClr val="242424"/>
                </a:solidFill>
                <a:effectLst/>
                <a:latin typeface="Segoe UI" panose="020B0502040204020203" pitchFamily="34" charset="0"/>
              </a:rPr>
              <a:t>And last but not least ‘Do you subscribe to CIW’s quarterly bulletin? [Richard add poll]</a:t>
            </a:r>
          </a:p>
          <a:p>
            <a:endParaRPr lang="en-GB" b="1" i="0" dirty="0">
              <a:solidFill>
                <a:srgbClr val="242424"/>
              </a:solidFill>
              <a:effectLst/>
              <a:latin typeface="Segoe UI" panose="020B0502040204020203" pitchFamily="34" charset="0"/>
            </a:endParaRPr>
          </a:p>
          <a:p>
            <a:r>
              <a:rPr lang="en-GB" b="1" i="0" dirty="0">
                <a:solidFill>
                  <a:srgbClr val="242424"/>
                </a:solidFill>
                <a:effectLst/>
                <a:latin typeface="Segoe UI" panose="020B0502040204020203" pitchFamily="34" charset="0"/>
              </a:rPr>
              <a:t>[Discuss results]. </a:t>
            </a:r>
            <a:endParaRPr lang="en-GB" dirty="0"/>
          </a:p>
        </p:txBody>
      </p:sp>
      <p:sp>
        <p:nvSpPr>
          <p:cNvPr id="4" name="Slide Number Placeholder 3">
            <a:extLst>
              <a:ext uri="{FF2B5EF4-FFF2-40B4-BE49-F238E27FC236}">
                <a16:creationId xmlns:a16="http://schemas.microsoft.com/office/drawing/2014/main" id="{0CB9A104-8DD9-387F-DE8B-B4C8AA347BF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994E90-553D-4E76-8D93-8B166571814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23980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68E6A-7A51-7512-50A7-FC936B4AAA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32CB85-0580-B704-F43F-1686371143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0DBE59-E87A-D3DC-6E9B-A944C16EC676}"/>
              </a:ext>
            </a:extLst>
          </p:cNvPr>
          <p:cNvSpPr>
            <a:spLocks noGrp="1"/>
          </p:cNvSpPr>
          <p:nvPr>
            <p:ph type="body" idx="1"/>
          </p:nvPr>
        </p:nvSpPr>
        <p:spPr/>
        <p:txBody>
          <a:bodyPr/>
          <a:lstStyle/>
          <a:p>
            <a:r>
              <a:rPr lang="en-GB" dirty="0"/>
              <a:t>And lastly, its over to you. This last question is ‘ how can you, or your respective organisations, support us to promote what CIW does?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[Group discussion]</a:t>
            </a:r>
          </a:p>
          <a:p>
            <a:endParaRPr lang="en-GB" dirty="0"/>
          </a:p>
        </p:txBody>
      </p:sp>
      <p:sp>
        <p:nvSpPr>
          <p:cNvPr id="4" name="Slide Number Placeholder 3">
            <a:extLst>
              <a:ext uri="{FF2B5EF4-FFF2-40B4-BE49-F238E27FC236}">
                <a16:creationId xmlns:a16="http://schemas.microsoft.com/office/drawing/2014/main" id="{E239E92E-1C8D-EE85-E2C7-57963145CC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994E90-553D-4E76-8D93-8B166571814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91071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1C64E-F618-CCA0-FB79-2118507076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B22472-C058-33A4-46CF-BE8915CD41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9F142D-E46E-6E54-DBF8-E052C6FF702D}"/>
              </a:ext>
            </a:extLst>
          </p:cNvPr>
          <p:cNvSpPr>
            <a:spLocks noGrp="1"/>
          </p:cNvSpPr>
          <p:nvPr>
            <p:ph type="body" idx="1"/>
          </p:nvPr>
        </p:nvSpPr>
        <p:spPr/>
        <p:txBody>
          <a:bodyPr/>
          <a:lstStyle/>
          <a:p>
            <a:r>
              <a:rPr lang="en-GB" dirty="0"/>
              <a:t>[Thank everyone for their feedback]</a:t>
            </a:r>
          </a:p>
          <a:p>
            <a:endParaRPr lang="en-GB" dirty="0"/>
          </a:p>
          <a:p>
            <a:r>
              <a:rPr lang="en-GB" dirty="0"/>
              <a:t>So, what happens next? We will be working with our main stakeholders to develop a new communications and engagement strategy and implementation plan. This will include:</a:t>
            </a:r>
          </a:p>
          <a:p>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A 360 review of all our current communications channels to identify strengths and weaknesses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Developing a more strategic, evidence-based approach to our events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Upskilling CIW colleagues, including social media and crisis communications training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Developing a one stop resource hub for providers via CIW Online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Making sure the CIW website is fit for purpose and easy to navigate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Developing clear guidelines on our collective tone of voice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2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Thanks again for your feedback. We will use this to help inform this strategy and how we take this work forward.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endParaRPr>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F7C0D3C1-FC73-52A7-3AF0-3088E4A6DF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994E90-553D-4E76-8D93-8B166571814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29817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13640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42013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31438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30930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6169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23874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17577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8464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18484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50294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915294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A1602-2B2B-F32D-63D8-726B531ACF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DE89F40-0326-D757-7B6A-5C86B16958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8F615A2-66AC-114D-5EB1-81809FA0C0E8}"/>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5" name="Footer Placeholder 4">
            <a:extLst>
              <a:ext uri="{FF2B5EF4-FFF2-40B4-BE49-F238E27FC236}">
                <a16:creationId xmlns:a16="http://schemas.microsoft.com/office/drawing/2014/main" id="{190F96E4-E4AB-352C-80A0-FFB391E395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34409B-E83A-07DF-A201-6DB9E20274BF}"/>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2893723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01E7D-3B1F-3110-1BE7-E2DA3DA3EFE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4441F01-F2DC-77F1-59E1-B4DAABEF69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929F338-B366-CC17-F473-D8C72B99FE01}"/>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5" name="Footer Placeholder 4">
            <a:extLst>
              <a:ext uri="{FF2B5EF4-FFF2-40B4-BE49-F238E27FC236}">
                <a16:creationId xmlns:a16="http://schemas.microsoft.com/office/drawing/2014/main" id="{696AC0E8-7E85-3FBC-0A6C-67B6A56724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82F769-95F2-CCEB-39B0-1E61471C4F06}"/>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33739062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20898-986A-5A64-1069-8D0FBBB7C4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E5DA7D6-60B1-C0D0-BB5A-57446C06B7F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3FB565-BEE1-1373-71E2-5288CD0BC147}"/>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5" name="Footer Placeholder 4">
            <a:extLst>
              <a:ext uri="{FF2B5EF4-FFF2-40B4-BE49-F238E27FC236}">
                <a16:creationId xmlns:a16="http://schemas.microsoft.com/office/drawing/2014/main" id="{800F87F7-66E0-E824-7D9F-DAD4640C7C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9A5431-D266-7B1A-0382-7CCBB50378CD}"/>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11799886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AB963-0355-CA88-5A93-710DC413E93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E40C0D6-9625-830E-B2DD-702EF89B2E2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55F8AC6-BD53-8FBE-264F-37B549697C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ABEAAE1-0C05-DAC8-D25D-55886B51142A}"/>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6" name="Footer Placeholder 5">
            <a:extLst>
              <a:ext uri="{FF2B5EF4-FFF2-40B4-BE49-F238E27FC236}">
                <a16:creationId xmlns:a16="http://schemas.microsoft.com/office/drawing/2014/main" id="{A4DD28C5-12F5-6CEB-EB34-9D0182FE130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E44E6EB-3C18-DFBF-6B9F-D70A361E3134}"/>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38867295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80F8A-5302-0913-AE3E-8C9866CA9B9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BC2F9BB-94F7-43A4-8E16-B71AC169E1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7E0865-77EB-5AF0-B08D-A260454277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D091184-40F4-B4A7-F3B5-B303868BBE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998FC4-1767-30F9-5D3E-A82B6C349A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2C811FB-6EFF-E04C-CBB5-5BD482A0FFFD}"/>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8" name="Footer Placeholder 7">
            <a:extLst>
              <a:ext uri="{FF2B5EF4-FFF2-40B4-BE49-F238E27FC236}">
                <a16:creationId xmlns:a16="http://schemas.microsoft.com/office/drawing/2014/main" id="{FE3DF116-6BE8-0960-3E60-F84F8A240EE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AE8D5D4-91F9-28F9-49FB-062841D7FD85}"/>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11948035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F5FFB-B2C4-E71F-C3D5-C94D4576897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42AA7EE-AEBE-EA1B-1D75-A8CA920B5C91}"/>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4" name="Footer Placeholder 3">
            <a:extLst>
              <a:ext uri="{FF2B5EF4-FFF2-40B4-BE49-F238E27FC236}">
                <a16:creationId xmlns:a16="http://schemas.microsoft.com/office/drawing/2014/main" id="{E5029CD3-087A-5C4E-691B-D0F873D4DBD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9D7350B-E6AD-49E1-5EF7-CEDF031F5356}"/>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16411048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10E2CF-AC1B-A6CD-E03A-641A4E1F2A57}"/>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3" name="Footer Placeholder 2">
            <a:extLst>
              <a:ext uri="{FF2B5EF4-FFF2-40B4-BE49-F238E27FC236}">
                <a16:creationId xmlns:a16="http://schemas.microsoft.com/office/drawing/2014/main" id="{EB5463BE-FDFC-D5DC-E7D1-04E9682860C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CD10085-849D-0F0F-D3F0-A5097A2B5724}"/>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37703309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E8898-CC50-5AA5-A928-8050AE44E2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E5B7027-8F27-92EE-4E29-02EEF59D96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81FB6A0-CD47-1F57-C70A-F622A45E78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AB4680-E024-EF77-66AE-E1DF817C0794}"/>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6" name="Footer Placeholder 5">
            <a:extLst>
              <a:ext uri="{FF2B5EF4-FFF2-40B4-BE49-F238E27FC236}">
                <a16:creationId xmlns:a16="http://schemas.microsoft.com/office/drawing/2014/main" id="{52775D6E-69A6-67ED-3165-057A80A5F8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22C71BA-0A75-DA0C-3DB6-250719B3622E}"/>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7160804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350E3-381F-F228-7854-8EA7FF10C3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5EC6173-4D9E-8FD8-6AE2-23CCFE7FB3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475CB62-8328-8A92-F0B4-3B8AE2BA82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9E4D08-97FA-1600-D591-6624B6AA9D8E}"/>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6" name="Footer Placeholder 5">
            <a:extLst>
              <a:ext uri="{FF2B5EF4-FFF2-40B4-BE49-F238E27FC236}">
                <a16:creationId xmlns:a16="http://schemas.microsoft.com/office/drawing/2014/main" id="{A8450F61-4A92-4408-B9C2-803AD0559A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AB1964-E358-B04E-7A83-B5FB5406FC7B}"/>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14646090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A607D-C0A7-2920-6E06-A4A61F19ABB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72A63B5-AF81-4D53-7F8E-07DD1D424A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A0AC1A-AB6C-1264-2671-D3AF96495F94}"/>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5" name="Footer Placeholder 4">
            <a:extLst>
              <a:ext uri="{FF2B5EF4-FFF2-40B4-BE49-F238E27FC236}">
                <a16:creationId xmlns:a16="http://schemas.microsoft.com/office/drawing/2014/main" id="{0EBDE0CD-3C55-EE29-884B-E59851D86F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12DA01-317B-7CB2-6597-E1B62EBEB7ED}"/>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20111718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7087B3-0FBD-0941-0836-8FE7B689B44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59CA81B-45B5-D57E-C576-2A5A4129BD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A86744-E173-6D59-5588-29DCFA7B8F9C}"/>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5" name="Footer Placeholder 4">
            <a:extLst>
              <a:ext uri="{FF2B5EF4-FFF2-40B4-BE49-F238E27FC236}">
                <a16:creationId xmlns:a16="http://schemas.microsoft.com/office/drawing/2014/main" id="{5299006B-14D5-4C44-74AE-6B629AB7DE5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416491-9383-30F3-7642-8F70901DCC1C}"/>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3054545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1/9/2026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888765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815905-C4A0-8856-65D9-6FF321E4DD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D8B12D-BA0C-C8D3-C008-03CFD8015A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37A3985-A81D-07DA-A165-76AECCEC43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D2458E4-51B6-40F5-B1BA-1E0D0A98506F}" type="datetimeFigureOut">
              <a:rPr lang="en-GB" smtClean="0"/>
              <a:t>09/01/2026</a:t>
            </a:fld>
            <a:endParaRPr lang="en-GB"/>
          </a:p>
        </p:txBody>
      </p:sp>
      <p:sp>
        <p:nvSpPr>
          <p:cNvPr id="5" name="Footer Placeholder 4">
            <a:extLst>
              <a:ext uri="{FF2B5EF4-FFF2-40B4-BE49-F238E27FC236}">
                <a16:creationId xmlns:a16="http://schemas.microsoft.com/office/drawing/2014/main" id="{DC4230BD-A705-36B1-A4AC-6956909E74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E5F990D-1B19-A1E9-D755-9F3C81D856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39A8FD6-6CFF-4A58-A964-68F0389F32DF}" type="slidenum">
              <a:rPr lang="en-GB" smtClean="0"/>
              <a:t>‹#›</a:t>
            </a:fld>
            <a:endParaRPr lang="en-GB"/>
          </a:p>
        </p:txBody>
      </p:sp>
    </p:spTree>
    <p:extLst>
      <p:ext uri="{BB962C8B-B14F-4D97-AF65-F5344CB8AC3E}">
        <p14:creationId xmlns:p14="http://schemas.microsoft.com/office/powerpoint/2010/main" val="38834415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6E8A"/>
        </a:solidFill>
        <a:effectLst/>
      </p:bgPr>
    </p:bg>
    <p:spTree>
      <p:nvGrpSpPr>
        <p:cNvPr id="1" name=""/>
        <p:cNvGrpSpPr/>
        <p:nvPr/>
      </p:nvGrpSpPr>
      <p:grpSpPr>
        <a:xfrm>
          <a:off x="0" y="0"/>
          <a:ext cx="0" cy="0"/>
          <a:chOff x="0" y="0"/>
          <a:chExt cx="0" cy="0"/>
        </a:xfrm>
      </p:grpSpPr>
      <p:sp>
        <p:nvSpPr>
          <p:cNvPr id="2" name="Freeform 2"/>
          <p:cNvSpPr/>
          <p:nvPr/>
        </p:nvSpPr>
        <p:spPr>
          <a:xfrm>
            <a:off x="7898317" y="4776933"/>
            <a:ext cx="3491268" cy="1395267"/>
          </a:xfrm>
          <a:custGeom>
            <a:avLst/>
            <a:gdLst/>
            <a:ahLst/>
            <a:cxnLst/>
            <a:rect l="l" t="t" r="r" b="b"/>
            <a:pathLst>
              <a:path w="5236902" h="2092900">
                <a:moveTo>
                  <a:pt x="0" y="0"/>
                </a:moveTo>
                <a:lnTo>
                  <a:pt x="5236901" y="0"/>
                </a:lnTo>
                <a:lnTo>
                  <a:pt x="5236901" y="2092900"/>
                </a:lnTo>
                <a:lnTo>
                  <a:pt x="0" y="2092900"/>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2714157" y="5384186"/>
            <a:ext cx="2057400" cy="2057400"/>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9802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76200" y="28575"/>
              <a:ext cx="660400" cy="708025"/>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p:cNvGrpSpPr/>
          <p:nvPr/>
        </p:nvGrpSpPr>
        <p:grpSpPr>
          <a:xfrm>
            <a:off x="7547999" y="408689"/>
            <a:ext cx="2376633" cy="2376633"/>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436D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76200" y="28575"/>
              <a:ext cx="660400" cy="708025"/>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p:cNvGrpSpPr/>
          <p:nvPr/>
        </p:nvGrpSpPr>
        <p:grpSpPr>
          <a:xfrm>
            <a:off x="9403871" y="-393569"/>
            <a:ext cx="2788129" cy="2788129"/>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046" r="-25046"/>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TextBox 11"/>
          <p:cNvSpPr txBox="1"/>
          <p:nvPr/>
        </p:nvSpPr>
        <p:spPr>
          <a:xfrm>
            <a:off x="685800" y="615950"/>
            <a:ext cx="6860960" cy="1738938"/>
          </a:xfrm>
          <a:prstGeom prst="rect">
            <a:avLst/>
          </a:prstGeom>
        </p:spPr>
        <p:txBody>
          <a:bodyPr lIns="0" tIns="0" rIns="0" bIns="0" rtlCol="0" anchor="t">
            <a:spAutoFit/>
          </a:bodyPr>
          <a:lstStyle/>
          <a:p>
            <a:pPr marL="0" marR="0" lvl="0" indent="0" algn="l" defTabSz="609630" rtl="0" eaLnBrk="1" fontAlgn="auto" latinLnBrk="0" hangingPunct="1">
              <a:lnSpc>
                <a:spcPts val="5086"/>
              </a:lnSpc>
              <a:spcBef>
                <a:spcPts val="0"/>
              </a:spcBef>
              <a:spcAft>
                <a:spcPts val="0"/>
              </a:spcAft>
              <a:buClrTx/>
              <a:buSzTx/>
              <a:buFontTx/>
              <a:buNone/>
              <a:tabLst/>
              <a:defRPr/>
            </a:pPr>
            <a:r>
              <a:rPr kumimoji="0" lang="en-US" sz="3633" b="1" i="0" u="none" strike="noStrike" kern="1200" cap="none" spc="0" normalizeH="0" baseline="0" noProof="0" dirty="0">
                <a:ln>
                  <a:noFill/>
                </a:ln>
                <a:solidFill>
                  <a:srgbClr val="FFFFFF"/>
                </a:solidFill>
                <a:effectLst/>
                <a:uLnTx/>
                <a:uFillTx/>
                <a:latin typeface="Arial Rounded MT Bold" panose="020F0704030504030204" pitchFamily="34" charset="0"/>
                <a:ea typeface="Open Sauce Bold"/>
                <a:cs typeface="Open Sauce Bold"/>
                <a:sym typeface="Open Sauce Bold"/>
              </a:rPr>
              <a:t>‘Influence’</a:t>
            </a:r>
          </a:p>
          <a:p>
            <a:pPr marL="0" marR="0" lvl="0" indent="0" algn="l" defTabSz="609630" rtl="0" eaLnBrk="1" fontAlgn="auto" latinLnBrk="0" hangingPunct="1">
              <a:lnSpc>
                <a:spcPts val="5086"/>
              </a:lnSpc>
              <a:spcBef>
                <a:spcPts val="0"/>
              </a:spcBef>
              <a:spcAft>
                <a:spcPts val="0"/>
              </a:spcAft>
              <a:buClrTx/>
              <a:buSzTx/>
              <a:buFontTx/>
              <a:buNone/>
              <a:tabLst/>
              <a:defRPr/>
            </a:pPr>
            <a:endParaRPr kumimoji="0" lang="en-US" sz="3633" b="1" i="0" u="none" strike="noStrike" kern="1200" cap="none" spc="0" normalizeH="0" baseline="0" noProof="0" dirty="0">
              <a:ln>
                <a:noFill/>
              </a:ln>
              <a:solidFill>
                <a:srgbClr val="FFFFFF"/>
              </a:solidFill>
              <a:effectLst/>
              <a:uLnTx/>
              <a:uFillTx/>
              <a:latin typeface="Arial Rounded MT Bold" panose="020F0704030504030204" pitchFamily="34" charset="0"/>
              <a:ea typeface="Open Sauce Bold"/>
              <a:cs typeface="Open Sauce Bold"/>
              <a:sym typeface="Open Sauce Bold"/>
            </a:endParaRPr>
          </a:p>
          <a:p>
            <a:pPr marL="0" marR="0" lvl="0" indent="0" algn="l" defTabSz="609630" rtl="0" eaLnBrk="1" fontAlgn="auto" latinLnBrk="0" hangingPunct="1">
              <a:lnSpc>
                <a:spcPct val="100000"/>
              </a:lnSpc>
              <a:spcBef>
                <a:spcPts val="0"/>
              </a:spcBef>
              <a:spcAft>
                <a:spcPts val="0"/>
              </a:spcAft>
              <a:buClrTx/>
              <a:buSzTx/>
              <a:buFontTx/>
              <a:buNone/>
              <a:tabLst/>
              <a:defRPr/>
            </a:pPr>
            <a:r>
              <a:rPr lang="en-US" sz="2800" b="1" dirty="0">
                <a:solidFill>
                  <a:srgbClr val="FFFFFF"/>
                </a:solidFill>
                <a:latin typeface="Arial Rounded MT Bold" panose="020F0704030504030204" pitchFamily="34" charset="0"/>
                <a:ea typeface="Open Sauce Bold"/>
                <a:cs typeface="Open Sauce Bold"/>
                <a:sym typeface="Open Sauce Bold"/>
              </a:rPr>
              <a:t>How can we promote what CIW does? </a:t>
            </a:r>
            <a:endParaRPr kumimoji="0" lang="en-US" sz="2800" b="1" i="0" u="none" strike="noStrike" kern="1200" cap="none" spc="0" normalizeH="0" baseline="0" noProof="0" dirty="0">
              <a:ln>
                <a:noFill/>
              </a:ln>
              <a:solidFill>
                <a:srgbClr val="FFFFFF"/>
              </a:solidFill>
              <a:effectLst/>
              <a:uLnTx/>
              <a:uFillTx/>
              <a:latin typeface="Arial Rounded MT Bold" panose="020F0704030504030204" pitchFamily="34" charset="0"/>
              <a:ea typeface="Open Sauce Bold"/>
              <a:cs typeface="Open Sauce Bold"/>
              <a:sym typeface="Open Sauce Bold"/>
            </a:endParaRPr>
          </a:p>
        </p:txBody>
      </p:sp>
      <p:grpSp>
        <p:nvGrpSpPr>
          <p:cNvPr id="14" name="Group 14"/>
          <p:cNvGrpSpPr/>
          <p:nvPr/>
        </p:nvGrpSpPr>
        <p:grpSpPr>
          <a:xfrm>
            <a:off x="1170489" y="4036253"/>
            <a:ext cx="2376633" cy="2376633"/>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436D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6"/>
            <p:cNvSpPr txBox="1"/>
            <p:nvPr/>
          </p:nvSpPr>
          <p:spPr>
            <a:xfrm>
              <a:off x="76200" y="28575"/>
              <a:ext cx="660400" cy="708025"/>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p:cNvGrpSpPr/>
          <p:nvPr/>
        </p:nvGrpSpPr>
        <p:grpSpPr>
          <a:xfrm>
            <a:off x="-263092" y="4842095"/>
            <a:ext cx="2621897" cy="2621897"/>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8B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p:cNvSpPr txBox="1"/>
            <p:nvPr/>
          </p:nvSpPr>
          <p:spPr>
            <a:xfrm>
              <a:off x="76200" y="28575"/>
              <a:ext cx="660400" cy="708025"/>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p:cNvGrpSpPr/>
          <p:nvPr/>
        </p:nvGrpSpPr>
        <p:grpSpPr>
          <a:xfrm>
            <a:off x="9435247" y="1311932"/>
            <a:ext cx="1362689" cy="1362689"/>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E123"/>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p:cNvSpPr txBox="1"/>
            <p:nvPr/>
          </p:nvSpPr>
          <p:spPr>
            <a:xfrm>
              <a:off x="76200" y="28575"/>
              <a:ext cx="660400" cy="708025"/>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24" name="Picture 23" descr="A group of children playing in the dirt&#10;&#10;AI-generated content may be incorrect.">
            <a:extLst>
              <a:ext uri="{FF2B5EF4-FFF2-40B4-BE49-F238E27FC236}">
                <a16:creationId xmlns:a16="http://schemas.microsoft.com/office/drawing/2014/main" id="{F22F9B9A-5AD3-FA6D-01B8-8BF919B9F1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14157" y="3093826"/>
            <a:ext cx="3293484" cy="329348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6E8A"/>
        </a:solidFill>
        <a:effectLst/>
      </p:bgPr>
    </p:bg>
    <p:spTree>
      <p:nvGrpSpPr>
        <p:cNvPr id="1" name="">
          <a:extLst>
            <a:ext uri="{FF2B5EF4-FFF2-40B4-BE49-F238E27FC236}">
              <a16:creationId xmlns:a16="http://schemas.microsoft.com/office/drawing/2014/main" id="{5D738277-59DF-F81B-37E4-BAAD3E033FF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01AB79E-B01D-D5DE-44AD-7431E4CCF61C}"/>
              </a:ext>
            </a:extLst>
          </p:cNvPr>
          <p:cNvPicPr>
            <a:picLocks noChangeAspect="1"/>
          </p:cNvPicPr>
          <p:nvPr/>
        </p:nvPicPr>
        <p:blipFill>
          <a:blip r:embed="rId3"/>
          <a:stretch>
            <a:fillRect/>
          </a:stretch>
        </p:blipFill>
        <p:spPr>
          <a:xfrm>
            <a:off x="1243013" y="164037"/>
            <a:ext cx="8986838" cy="6529925"/>
          </a:xfrm>
          <a:prstGeom prst="rect">
            <a:avLst/>
          </a:prstGeom>
        </p:spPr>
      </p:pic>
    </p:spTree>
    <p:extLst>
      <p:ext uri="{BB962C8B-B14F-4D97-AF65-F5344CB8AC3E}">
        <p14:creationId xmlns:p14="http://schemas.microsoft.com/office/powerpoint/2010/main" val="2708689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6E8A"/>
        </a:solidFill>
        <a:effectLst/>
      </p:bgPr>
    </p:bg>
    <p:spTree>
      <p:nvGrpSpPr>
        <p:cNvPr id="1" name="">
          <a:extLst>
            <a:ext uri="{FF2B5EF4-FFF2-40B4-BE49-F238E27FC236}">
              <a16:creationId xmlns:a16="http://schemas.microsoft.com/office/drawing/2014/main" id="{9E110C2C-C226-EBC2-60F4-A6DCF06A94B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966AF08-9135-02AB-04D7-EDF2AEAC5C92}"/>
              </a:ext>
            </a:extLst>
          </p:cNvPr>
          <p:cNvSpPr txBox="1"/>
          <p:nvPr/>
        </p:nvSpPr>
        <p:spPr>
          <a:xfrm>
            <a:off x="775097" y="2078373"/>
            <a:ext cx="6321442" cy="1953355"/>
          </a:xfrm>
          <a:prstGeom prst="rect">
            <a:avLst/>
          </a:prstGeom>
          <a:noFill/>
        </p:spPr>
        <p:txBody>
          <a:bodyPr wrap="square">
            <a:spAutoFit/>
          </a:bodyPr>
          <a:lstStyle/>
          <a:p>
            <a:pPr>
              <a:lnSpc>
                <a:spcPct val="107000"/>
              </a:lnSpc>
              <a:spcAft>
                <a:spcPts val="800"/>
              </a:spcAft>
              <a:buNone/>
            </a:pPr>
            <a:r>
              <a:rPr lang="en-GB" sz="2400" b="1"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rPr>
              <a:t>Identify our key audiences and messaging </a:t>
            </a:r>
          </a:p>
          <a:p>
            <a:pPr>
              <a:lnSpc>
                <a:spcPct val="107000"/>
              </a:lnSpc>
              <a:spcAft>
                <a:spcPts val="800"/>
              </a:spcAft>
              <a:buNone/>
            </a:pPr>
            <a:r>
              <a:rPr lang="en-GB"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rPr>
              <a:t>Who most needs to know about CIW's work?</a:t>
            </a:r>
          </a:p>
          <a:p>
            <a:pPr lvl="0">
              <a:lnSpc>
                <a:spcPct val="107000"/>
              </a:lnSpc>
              <a:spcAft>
                <a:spcPts val="800"/>
              </a:spcAft>
              <a:buSzPts val="1000"/>
              <a:tabLst>
                <a:tab pos="457200" algn="l"/>
              </a:tabLst>
            </a:pPr>
            <a:r>
              <a:rPr lang="en-GB"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rPr>
              <a:t>What unique aspects of CIW's work should we highlight?</a:t>
            </a:r>
          </a:p>
        </p:txBody>
      </p:sp>
      <p:sp>
        <p:nvSpPr>
          <p:cNvPr id="2" name="TextBox 11">
            <a:extLst>
              <a:ext uri="{FF2B5EF4-FFF2-40B4-BE49-F238E27FC236}">
                <a16:creationId xmlns:a16="http://schemas.microsoft.com/office/drawing/2014/main" id="{8F58F62C-8179-C405-A664-C3676E4F6CA2}"/>
              </a:ext>
            </a:extLst>
          </p:cNvPr>
          <p:cNvSpPr txBox="1"/>
          <p:nvPr/>
        </p:nvSpPr>
        <p:spPr>
          <a:xfrm>
            <a:off x="844952" y="527229"/>
            <a:ext cx="9384898" cy="592470"/>
          </a:xfrm>
          <a:prstGeom prst="rect">
            <a:avLst/>
          </a:prstGeom>
        </p:spPr>
        <p:txBody>
          <a:bodyPr wrap="square" lIns="0" tIns="0" rIns="0" bIns="0" rtlCol="0" anchor="t">
            <a:spAutoFit/>
          </a:bodyPr>
          <a:lstStyle/>
          <a:p>
            <a:pPr marL="0" marR="0" lvl="0" indent="0" algn="l" defTabSz="609630" rtl="0" eaLnBrk="1" fontAlgn="auto" latinLnBrk="0" hangingPunct="1">
              <a:lnSpc>
                <a:spcPts val="5086"/>
              </a:lnSpc>
              <a:spcBef>
                <a:spcPts val="0"/>
              </a:spcBef>
              <a:spcAft>
                <a:spcPts val="0"/>
              </a:spcAft>
              <a:buClrTx/>
              <a:buSzTx/>
              <a:buFontTx/>
              <a:buNone/>
              <a:tabLst/>
              <a:defRPr/>
            </a:pPr>
            <a:r>
              <a:rPr kumimoji="0" lang="en-US" sz="3633" b="1" i="0" u="none" strike="noStrike" kern="1200" cap="none" spc="0" normalizeH="0" baseline="0" noProof="0" dirty="0">
                <a:ln>
                  <a:noFill/>
                </a:ln>
                <a:solidFill>
                  <a:srgbClr val="FFFFFF"/>
                </a:solidFill>
                <a:effectLst/>
                <a:uLnTx/>
                <a:uFillTx/>
                <a:latin typeface="Arial Rounded MT Bold" panose="020F0704030504030204" pitchFamily="34" charset="0"/>
                <a:ea typeface="Open Sauce Bold"/>
                <a:cs typeface="Open Sauce Bold"/>
                <a:sym typeface="Open Sauce Bold"/>
              </a:rPr>
              <a:t>By the end of this session we will …</a:t>
            </a:r>
            <a:endParaRPr kumimoji="0" lang="en-US" sz="2800" b="1" i="0" u="none" strike="noStrike" kern="1200" cap="none" spc="0" normalizeH="0" baseline="0" noProof="0" dirty="0">
              <a:ln>
                <a:noFill/>
              </a:ln>
              <a:solidFill>
                <a:srgbClr val="FFFFFF"/>
              </a:solidFill>
              <a:effectLst/>
              <a:uLnTx/>
              <a:uFillTx/>
              <a:latin typeface="Arial Rounded MT Bold" panose="020F0704030504030204" pitchFamily="34" charset="0"/>
              <a:ea typeface="Open Sauce Bold"/>
              <a:cs typeface="Open Sauce Bold"/>
              <a:sym typeface="Open Sauce Bold"/>
            </a:endParaRPr>
          </a:p>
        </p:txBody>
      </p:sp>
      <p:sp>
        <p:nvSpPr>
          <p:cNvPr id="5" name="TextBox 4">
            <a:extLst>
              <a:ext uri="{FF2B5EF4-FFF2-40B4-BE49-F238E27FC236}">
                <a16:creationId xmlns:a16="http://schemas.microsoft.com/office/drawing/2014/main" id="{52474673-895A-12AD-1070-0DFDF1C806C2}"/>
              </a:ext>
            </a:extLst>
          </p:cNvPr>
          <p:cNvSpPr txBox="1"/>
          <p:nvPr/>
        </p:nvSpPr>
        <p:spPr>
          <a:xfrm>
            <a:off x="775097" y="4542612"/>
            <a:ext cx="7255721" cy="1558183"/>
          </a:xfrm>
          <a:prstGeom prst="rect">
            <a:avLst/>
          </a:prstGeom>
          <a:noFill/>
        </p:spPr>
        <p:txBody>
          <a:bodyPr wrap="square">
            <a:spAutoFit/>
          </a:bodyPr>
          <a:lstStyle/>
          <a:p>
            <a:pPr>
              <a:lnSpc>
                <a:spcPct val="107000"/>
              </a:lnSpc>
              <a:spcAft>
                <a:spcPts val="800"/>
              </a:spcAft>
              <a:buNone/>
            </a:pPr>
            <a:r>
              <a:rPr lang="en-GB" sz="2400" b="1"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rPr>
              <a:t>Channels and Implementation (10 minutes)</a:t>
            </a:r>
            <a:endParaRPr lang="en-GB" sz="2400"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rPr>
              <a:t>Which communication channels would be most effective?</a:t>
            </a:r>
            <a:endParaRPr lang="en-GB" sz="1600"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rPr>
              <a:t>How might advisory board members personally support these efforts?</a:t>
            </a:r>
            <a:endParaRPr lang="en-GB" sz="1600"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endParaRPr>
          </a:p>
        </p:txBody>
      </p:sp>
      <p:pic>
        <p:nvPicPr>
          <p:cNvPr id="9" name="Picture 8" descr="A group of people connected by lines&#10;&#10;AI-generated content may be incorrect.">
            <a:extLst>
              <a:ext uri="{FF2B5EF4-FFF2-40B4-BE49-F238E27FC236}">
                <a16:creationId xmlns:a16="http://schemas.microsoft.com/office/drawing/2014/main" id="{B1454A6E-6F28-52AB-8F8C-C24C8A419A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6539" y="823464"/>
            <a:ext cx="4761905" cy="4761905"/>
          </a:xfrm>
          <a:prstGeom prst="rect">
            <a:avLst/>
          </a:prstGeom>
        </p:spPr>
      </p:pic>
    </p:spTree>
    <p:extLst>
      <p:ext uri="{BB962C8B-B14F-4D97-AF65-F5344CB8AC3E}">
        <p14:creationId xmlns:p14="http://schemas.microsoft.com/office/powerpoint/2010/main" val="3124767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6E8A"/>
        </a:solidFill>
        <a:effectLst/>
      </p:bgPr>
    </p:bg>
    <p:spTree>
      <p:nvGrpSpPr>
        <p:cNvPr id="1" name="">
          <a:extLst>
            <a:ext uri="{FF2B5EF4-FFF2-40B4-BE49-F238E27FC236}">
              <a16:creationId xmlns:a16="http://schemas.microsoft.com/office/drawing/2014/main" id="{8624A75A-2FF3-222E-3CB7-2A2486FAA8A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16FB1ED-9503-FEAC-75BD-C96CCA17221A}"/>
              </a:ext>
            </a:extLst>
          </p:cNvPr>
          <p:cNvSpPr txBox="1"/>
          <p:nvPr/>
        </p:nvSpPr>
        <p:spPr>
          <a:xfrm>
            <a:off x="775097" y="2078373"/>
            <a:ext cx="6854428" cy="1823513"/>
          </a:xfrm>
          <a:prstGeom prst="rect">
            <a:avLst/>
          </a:prstGeom>
          <a:noFill/>
        </p:spPr>
        <p:txBody>
          <a:bodyPr wrap="square">
            <a:spAutoFit/>
          </a:bodyPr>
          <a:lstStyle/>
          <a:p>
            <a:pPr lvl="0">
              <a:lnSpc>
                <a:spcPct val="107000"/>
              </a:lnSpc>
              <a:spcAft>
                <a:spcPts val="800"/>
              </a:spcAft>
              <a:buSzPts val="1000"/>
              <a:tabLst>
                <a:tab pos="457200" algn="l"/>
              </a:tabLst>
            </a:pPr>
            <a:r>
              <a:rPr lang="en-GB" sz="3600" kern="100" dirty="0">
                <a:solidFill>
                  <a:schemeClr val="bg1"/>
                </a:solidFill>
                <a:effectLst/>
                <a:latin typeface="Arial Rounded MT Bold" panose="020F0704030504030204" pitchFamily="34" charset="0"/>
                <a:ea typeface="Aptos" panose="020B0004020202020204" pitchFamily="34" charset="0"/>
                <a:cs typeface="Times New Roman" panose="02020603050405020304" pitchFamily="18" charset="0"/>
              </a:rPr>
              <a:t>What one word comes to mind when you think about CIW's current public profile?</a:t>
            </a:r>
          </a:p>
        </p:txBody>
      </p:sp>
      <p:pic>
        <p:nvPicPr>
          <p:cNvPr id="7" name="Picture 6" descr="A white and purple speech bubble&#10;&#10;AI-generated content may be incorrect.">
            <a:extLst>
              <a:ext uri="{FF2B5EF4-FFF2-40B4-BE49-F238E27FC236}">
                <a16:creationId xmlns:a16="http://schemas.microsoft.com/office/drawing/2014/main" id="{8CAB5E3C-5130-E94C-B671-4A625CCA49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1185" y="748009"/>
            <a:ext cx="4761905" cy="4761905"/>
          </a:xfrm>
          <a:prstGeom prst="rect">
            <a:avLst/>
          </a:prstGeom>
        </p:spPr>
      </p:pic>
      <p:sp>
        <p:nvSpPr>
          <p:cNvPr id="8" name="TextBox 7">
            <a:extLst>
              <a:ext uri="{FF2B5EF4-FFF2-40B4-BE49-F238E27FC236}">
                <a16:creationId xmlns:a16="http://schemas.microsoft.com/office/drawing/2014/main" id="{F3BEC09B-54B2-1377-E37D-BCC6834780F4}"/>
              </a:ext>
            </a:extLst>
          </p:cNvPr>
          <p:cNvSpPr txBox="1"/>
          <p:nvPr/>
        </p:nvSpPr>
        <p:spPr>
          <a:xfrm>
            <a:off x="8682037" y="2499198"/>
            <a:ext cx="2557463" cy="707886"/>
          </a:xfrm>
          <a:prstGeom prst="rect">
            <a:avLst/>
          </a:prstGeom>
          <a:noFill/>
        </p:spPr>
        <p:txBody>
          <a:bodyPr wrap="square" rtlCol="0">
            <a:spAutoFit/>
          </a:bodyPr>
          <a:lstStyle/>
          <a:p>
            <a:pPr algn="ctr"/>
            <a:r>
              <a:rPr lang="en-GB" sz="4000" b="1" dirty="0">
                <a:solidFill>
                  <a:schemeClr val="accent1"/>
                </a:solidFill>
                <a:latin typeface="Arial Rounded MT Bold" panose="020F0704030504030204" pitchFamily="34" charset="0"/>
              </a:rPr>
              <a:t>TASK 1</a:t>
            </a:r>
          </a:p>
        </p:txBody>
      </p:sp>
    </p:spTree>
    <p:extLst>
      <p:ext uri="{BB962C8B-B14F-4D97-AF65-F5344CB8AC3E}">
        <p14:creationId xmlns:p14="http://schemas.microsoft.com/office/powerpoint/2010/main" val="20301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6E8A"/>
        </a:solidFill>
        <a:effectLst/>
      </p:bgPr>
    </p:bg>
    <p:spTree>
      <p:nvGrpSpPr>
        <p:cNvPr id="1" name="">
          <a:extLst>
            <a:ext uri="{FF2B5EF4-FFF2-40B4-BE49-F238E27FC236}">
              <a16:creationId xmlns:a16="http://schemas.microsoft.com/office/drawing/2014/main" id="{B6D76806-544F-CC4D-3CC3-8B6453180D7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8EFE032-38A8-9B22-65E5-C4D32E40C551}"/>
              </a:ext>
            </a:extLst>
          </p:cNvPr>
          <p:cNvSpPr txBox="1"/>
          <p:nvPr/>
        </p:nvSpPr>
        <p:spPr>
          <a:xfrm>
            <a:off x="844952" y="1960127"/>
            <a:ext cx="10242148" cy="3046988"/>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Increasing visibility at key events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Information sessions </a:t>
            </a:r>
          </a:p>
          <a:p>
            <a:pPr marL="342900" indent="-342900">
              <a:buFont typeface="Arial" panose="020B0604020202020204" pitchFamily="34" charset="0"/>
              <a:buChar char="•"/>
              <a:defRPr/>
            </a:pPr>
            <a:r>
              <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Accessibility of information for all</a:t>
            </a:r>
            <a:endParaRPr lang="en-GB" sz="2400" dirty="0">
              <a:solidFill>
                <a:prstClr val="white"/>
              </a:solidFill>
              <a:latin typeface="Arial Rounded MT Bold" panose="020F0704030504030204" pitchFamily="34" charset="0"/>
            </a:endParaRPr>
          </a:p>
          <a:p>
            <a:pPr marL="342900" indent="-342900">
              <a:buFont typeface="Arial" panose="020B0604020202020204" pitchFamily="34" charset="0"/>
              <a:buChar char="•"/>
              <a:defRPr/>
            </a:pPr>
            <a:r>
              <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Communicating in different ways</a:t>
            </a:r>
          </a:p>
          <a:p>
            <a:pPr marL="342900" indent="-342900">
              <a:buFont typeface="Arial" panose="020B0604020202020204" pitchFamily="34" charset="0"/>
              <a:buChar char="•"/>
              <a:defRPr/>
            </a:pPr>
            <a:r>
              <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Social media training for staff</a:t>
            </a:r>
          </a:p>
          <a:p>
            <a:pPr marL="342900" indent="-342900">
              <a:buFont typeface="Arial" panose="020B0604020202020204" pitchFamily="34" charset="0"/>
              <a:buChar char="•"/>
              <a:defRPr/>
            </a:pPr>
            <a:endPar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endParaRPr>
          </a:p>
        </p:txBody>
      </p:sp>
      <p:sp>
        <p:nvSpPr>
          <p:cNvPr id="2" name="TextBox 11">
            <a:extLst>
              <a:ext uri="{FF2B5EF4-FFF2-40B4-BE49-F238E27FC236}">
                <a16:creationId xmlns:a16="http://schemas.microsoft.com/office/drawing/2014/main" id="{6C029E16-079F-937F-CA9E-77861641034D}"/>
              </a:ext>
            </a:extLst>
          </p:cNvPr>
          <p:cNvSpPr txBox="1"/>
          <p:nvPr/>
        </p:nvSpPr>
        <p:spPr>
          <a:xfrm>
            <a:off x="844952" y="527229"/>
            <a:ext cx="9384898" cy="592470"/>
          </a:xfrm>
          <a:prstGeom prst="rect">
            <a:avLst/>
          </a:prstGeom>
        </p:spPr>
        <p:txBody>
          <a:bodyPr wrap="square" lIns="0" tIns="0" rIns="0" bIns="0" rtlCol="0" anchor="t">
            <a:spAutoFit/>
          </a:bodyPr>
          <a:lstStyle/>
          <a:p>
            <a:pPr marL="0" marR="0" lvl="0" indent="0" algn="l" defTabSz="609630" rtl="0" eaLnBrk="1" fontAlgn="auto" latinLnBrk="0" hangingPunct="1">
              <a:lnSpc>
                <a:spcPts val="5086"/>
              </a:lnSpc>
              <a:spcBef>
                <a:spcPts val="0"/>
              </a:spcBef>
              <a:spcAft>
                <a:spcPts val="0"/>
              </a:spcAft>
              <a:buClrTx/>
              <a:buSzTx/>
              <a:buFontTx/>
              <a:buNone/>
              <a:tabLst/>
              <a:defRPr/>
            </a:pPr>
            <a:r>
              <a:rPr kumimoji="0" lang="en-US" sz="3633" b="1" i="0" u="none" strike="noStrike" kern="1200" cap="none" spc="0" normalizeH="0" baseline="0" noProof="0" dirty="0">
                <a:ln>
                  <a:noFill/>
                </a:ln>
                <a:solidFill>
                  <a:srgbClr val="FFFFFF"/>
                </a:solidFill>
                <a:effectLst/>
                <a:uLnTx/>
                <a:uFillTx/>
                <a:latin typeface="Arial Rounded MT Bold" panose="020F0704030504030204" pitchFamily="34" charset="0"/>
                <a:ea typeface="Open Sauce Bold"/>
                <a:cs typeface="Open Sauce Bold"/>
                <a:sym typeface="Open Sauce Bold"/>
              </a:rPr>
              <a:t>What CIW colleagues are telling us …</a:t>
            </a:r>
            <a:endParaRPr kumimoji="0" lang="en-US" sz="2800" b="1" i="0" u="none" strike="noStrike" kern="1200" cap="none" spc="0" normalizeH="0" baseline="0" noProof="0" dirty="0">
              <a:ln>
                <a:noFill/>
              </a:ln>
              <a:solidFill>
                <a:srgbClr val="FFFFFF"/>
              </a:solidFill>
              <a:effectLst/>
              <a:uLnTx/>
              <a:uFillTx/>
              <a:latin typeface="Arial Rounded MT Bold" panose="020F0704030504030204" pitchFamily="34" charset="0"/>
              <a:ea typeface="Open Sauce Bold"/>
              <a:cs typeface="Open Sauce Bold"/>
              <a:sym typeface="Open Sauce Bold"/>
            </a:endParaRPr>
          </a:p>
        </p:txBody>
      </p:sp>
      <p:pic>
        <p:nvPicPr>
          <p:cNvPr id="4" name="Picture 3" descr="A group of people standing in a circle&#10;&#10;AI-generated content may be incorrect.">
            <a:extLst>
              <a:ext uri="{FF2B5EF4-FFF2-40B4-BE49-F238E27FC236}">
                <a16:creationId xmlns:a16="http://schemas.microsoft.com/office/drawing/2014/main" id="{42F2B684-4F08-77A5-0C57-5FBC50BD7F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4230" y="1568866"/>
            <a:ext cx="4761905" cy="4761905"/>
          </a:xfrm>
          <a:prstGeom prst="rect">
            <a:avLst/>
          </a:prstGeom>
        </p:spPr>
      </p:pic>
    </p:spTree>
    <p:extLst>
      <p:ext uri="{BB962C8B-B14F-4D97-AF65-F5344CB8AC3E}">
        <p14:creationId xmlns:p14="http://schemas.microsoft.com/office/powerpoint/2010/main" val="1771112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6E8A"/>
        </a:solidFill>
        <a:effectLst/>
      </p:bgPr>
    </p:bg>
    <p:spTree>
      <p:nvGrpSpPr>
        <p:cNvPr id="1" name="">
          <a:extLst>
            <a:ext uri="{FF2B5EF4-FFF2-40B4-BE49-F238E27FC236}">
              <a16:creationId xmlns:a16="http://schemas.microsoft.com/office/drawing/2014/main" id="{06D963C9-0270-0CC1-6EE3-84DFAB8CA2C8}"/>
            </a:ext>
          </a:extLst>
        </p:cNvPr>
        <p:cNvGrpSpPr/>
        <p:nvPr/>
      </p:nvGrpSpPr>
      <p:grpSpPr>
        <a:xfrm>
          <a:off x="0" y="0"/>
          <a:ext cx="0" cy="0"/>
          <a:chOff x="0" y="0"/>
          <a:chExt cx="0" cy="0"/>
        </a:xfrm>
      </p:grpSpPr>
      <p:sp>
        <p:nvSpPr>
          <p:cNvPr id="2" name="TextBox 11">
            <a:extLst>
              <a:ext uri="{FF2B5EF4-FFF2-40B4-BE49-F238E27FC236}">
                <a16:creationId xmlns:a16="http://schemas.microsoft.com/office/drawing/2014/main" id="{DCBF34B8-4E3B-7AF7-B4D4-8D7EBBA66A7C}"/>
              </a:ext>
            </a:extLst>
          </p:cNvPr>
          <p:cNvSpPr txBox="1"/>
          <p:nvPr/>
        </p:nvSpPr>
        <p:spPr>
          <a:xfrm>
            <a:off x="844952" y="527229"/>
            <a:ext cx="9384898" cy="592470"/>
          </a:xfrm>
          <a:prstGeom prst="rect">
            <a:avLst/>
          </a:prstGeom>
        </p:spPr>
        <p:txBody>
          <a:bodyPr wrap="square" lIns="0" tIns="0" rIns="0" bIns="0" rtlCol="0" anchor="t">
            <a:spAutoFit/>
          </a:bodyPr>
          <a:lstStyle/>
          <a:p>
            <a:pPr marL="0" marR="0" lvl="0" indent="0" algn="l" defTabSz="609630" rtl="0" eaLnBrk="1" fontAlgn="auto" latinLnBrk="0" hangingPunct="1">
              <a:lnSpc>
                <a:spcPts val="5086"/>
              </a:lnSpc>
              <a:spcBef>
                <a:spcPts val="0"/>
              </a:spcBef>
              <a:spcAft>
                <a:spcPts val="0"/>
              </a:spcAft>
              <a:buClrTx/>
              <a:buSzTx/>
              <a:buFontTx/>
              <a:buNone/>
              <a:tabLst/>
              <a:defRPr/>
            </a:pPr>
            <a:r>
              <a:rPr kumimoji="0" lang="en-US" sz="3633" b="1" i="0" u="none" strike="noStrike" kern="1200" cap="none" spc="0" normalizeH="0" baseline="0" noProof="0" dirty="0">
                <a:ln>
                  <a:noFill/>
                </a:ln>
                <a:solidFill>
                  <a:srgbClr val="FFFFFF"/>
                </a:solidFill>
                <a:effectLst/>
                <a:uLnTx/>
                <a:uFillTx/>
                <a:latin typeface="Arial Rounded MT Bold" panose="020F0704030504030204" pitchFamily="34" charset="0"/>
                <a:ea typeface="Open Sauce Bold"/>
                <a:cs typeface="Open Sauce Bold"/>
                <a:sym typeface="Open Sauce Bold"/>
              </a:rPr>
              <a:t>Audience and messaging …</a:t>
            </a:r>
            <a:endParaRPr kumimoji="0" lang="en-US" sz="2800" b="1" i="0" u="none" strike="noStrike" kern="1200" cap="none" spc="0" normalizeH="0" baseline="0" noProof="0" dirty="0">
              <a:ln>
                <a:noFill/>
              </a:ln>
              <a:solidFill>
                <a:srgbClr val="FFFFFF"/>
              </a:solidFill>
              <a:effectLst/>
              <a:uLnTx/>
              <a:uFillTx/>
              <a:latin typeface="Arial Rounded MT Bold" panose="020F0704030504030204" pitchFamily="34" charset="0"/>
              <a:ea typeface="Open Sauce Bold"/>
              <a:cs typeface="Open Sauce Bold"/>
              <a:sym typeface="Open Sauce Bold"/>
            </a:endParaRPr>
          </a:p>
        </p:txBody>
      </p:sp>
      <p:pic>
        <p:nvPicPr>
          <p:cNvPr id="3" name="Picture 2" descr="A white and purple speech bubble&#10;&#10;AI-generated content may be incorrect.">
            <a:extLst>
              <a:ext uri="{FF2B5EF4-FFF2-40B4-BE49-F238E27FC236}">
                <a16:creationId xmlns:a16="http://schemas.microsoft.com/office/drawing/2014/main" id="{E3CA0B2E-8538-17A7-D7F2-41615F707A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947" y="1305221"/>
            <a:ext cx="4761905" cy="4761905"/>
          </a:xfrm>
          <a:prstGeom prst="rect">
            <a:avLst/>
          </a:prstGeom>
        </p:spPr>
      </p:pic>
      <p:sp>
        <p:nvSpPr>
          <p:cNvPr id="4" name="TextBox 3">
            <a:extLst>
              <a:ext uri="{FF2B5EF4-FFF2-40B4-BE49-F238E27FC236}">
                <a16:creationId xmlns:a16="http://schemas.microsoft.com/office/drawing/2014/main" id="{B0737842-0870-EAF3-2C4B-C7449B8FF526}"/>
              </a:ext>
            </a:extLst>
          </p:cNvPr>
          <p:cNvSpPr txBox="1"/>
          <p:nvPr/>
        </p:nvSpPr>
        <p:spPr>
          <a:xfrm>
            <a:off x="2000250" y="2639288"/>
            <a:ext cx="2557463" cy="1815882"/>
          </a:xfrm>
          <a:prstGeom prst="rect">
            <a:avLst/>
          </a:prstGeom>
          <a:noFill/>
        </p:spPr>
        <p:txBody>
          <a:bodyPr wrap="square" rtlCol="0">
            <a:spAutoFit/>
          </a:bodyPr>
          <a:lstStyle/>
          <a:p>
            <a:pPr algn="ctr"/>
            <a:r>
              <a:rPr lang="en-GB" sz="2800" b="1" dirty="0">
                <a:solidFill>
                  <a:schemeClr val="accent1"/>
                </a:solidFill>
                <a:latin typeface="Arial Rounded MT Bold" panose="020F0704030504030204" pitchFamily="34" charset="0"/>
              </a:rPr>
              <a:t>Who most needs to know about CIW’s work?</a:t>
            </a:r>
          </a:p>
        </p:txBody>
      </p:sp>
      <p:pic>
        <p:nvPicPr>
          <p:cNvPr id="6" name="Picture 5" descr="A white and purple speech bubble&#10;&#10;AI-generated content may be incorrect.">
            <a:extLst>
              <a:ext uri="{FF2B5EF4-FFF2-40B4-BE49-F238E27FC236}">
                <a16:creationId xmlns:a16="http://schemas.microsoft.com/office/drawing/2014/main" id="{55828B97-94BD-6DD0-9EA3-45A6D71BB3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210598" y="1305221"/>
            <a:ext cx="4761905" cy="4761905"/>
          </a:xfrm>
          <a:prstGeom prst="rect">
            <a:avLst/>
          </a:prstGeom>
        </p:spPr>
      </p:pic>
      <p:sp>
        <p:nvSpPr>
          <p:cNvPr id="7" name="TextBox 6">
            <a:extLst>
              <a:ext uri="{FF2B5EF4-FFF2-40B4-BE49-F238E27FC236}">
                <a16:creationId xmlns:a16="http://schemas.microsoft.com/office/drawing/2014/main" id="{28A6A7C7-E338-12C6-8CE3-F578924396A2}"/>
              </a:ext>
            </a:extLst>
          </p:cNvPr>
          <p:cNvSpPr txBox="1"/>
          <p:nvPr/>
        </p:nvSpPr>
        <p:spPr>
          <a:xfrm>
            <a:off x="6981824" y="2423844"/>
            <a:ext cx="2557463" cy="2246769"/>
          </a:xfrm>
          <a:prstGeom prst="rect">
            <a:avLst/>
          </a:prstGeom>
          <a:noFill/>
        </p:spPr>
        <p:txBody>
          <a:bodyPr wrap="square" rtlCol="0">
            <a:spAutoFit/>
          </a:bodyPr>
          <a:lstStyle/>
          <a:p>
            <a:pPr algn="ctr"/>
            <a:r>
              <a:rPr lang="en-GB" sz="2800" b="1" dirty="0">
                <a:solidFill>
                  <a:schemeClr val="accent1"/>
                </a:solidFill>
                <a:latin typeface="Arial Rounded MT Bold" panose="020F0704030504030204" pitchFamily="34" charset="0"/>
              </a:rPr>
              <a:t>What unique aspects of CIW's work should we highlight?</a:t>
            </a:r>
          </a:p>
        </p:txBody>
      </p:sp>
    </p:spTree>
    <p:extLst>
      <p:ext uri="{BB962C8B-B14F-4D97-AF65-F5344CB8AC3E}">
        <p14:creationId xmlns:p14="http://schemas.microsoft.com/office/powerpoint/2010/main" val="2224094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6E8A"/>
        </a:solidFill>
        <a:effectLst/>
      </p:bgPr>
    </p:bg>
    <p:spTree>
      <p:nvGrpSpPr>
        <p:cNvPr id="1" name="">
          <a:extLst>
            <a:ext uri="{FF2B5EF4-FFF2-40B4-BE49-F238E27FC236}">
              <a16:creationId xmlns:a16="http://schemas.microsoft.com/office/drawing/2014/main" id="{0CA7573C-D73D-D143-030F-E2F144A8B66B}"/>
            </a:ext>
          </a:extLst>
        </p:cNvPr>
        <p:cNvGrpSpPr/>
        <p:nvPr/>
      </p:nvGrpSpPr>
      <p:grpSpPr>
        <a:xfrm>
          <a:off x="0" y="0"/>
          <a:ext cx="0" cy="0"/>
          <a:chOff x="0" y="0"/>
          <a:chExt cx="0" cy="0"/>
        </a:xfrm>
      </p:grpSpPr>
      <p:sp>
        <p:nvSpPr>
          <p:cNvPr id="2" name="TextBox 11">
            <a:extLst>
              <a:ext uri="{FF2B5EF4-FFF2-40B4-BE49-F238E27FC236}">
                <a16:creationId xmlns:a16="http://schemas.microsoft.com/office/drawing/2014/main" id="{23DAACF4-32F0-80CA-9376-D0D376DB52AB}"/>
              </a:ext>
            </a:extLst>
          </p:cNvPr>
          <p:cNvSpPr txBox="1"/>
          <p:nvPr/>
        </p:nvSpPr>
        <p:spPr>
          <a:xfrm>
            <a:off x="844952" y="527229"/>
            <a:ext cx="9384898" cy="592470"/>
          </a:xfrm>
          <a:prstGeom prst="rect">
            <a:avLst/>
          </a:prstGeom>
        </p:spPr>
        <p:txBody>
          <a:bodyPr wrap="square" lIns="0" tIns="0" rIns="0" bIns="0" rtlCol="0" anchor="t">
            <a:spAutoFit/>
          </a:bodyPr>
          <a:lstStyle/>
          <a:p>
            <a:pPr marL="0" marR="0" lvl="0" indent="0" algn="l" defTabSz="609630" rtl="0" eaLnBrk="1" fontAlgn="auto" latinLnBrk="0" hangingPunct="1">
              <a:lnSpc>
                <a:spcPts val="5086"/>
              </a:lnSpc>
              <a:spcBef>
                <a:spcPts val="0"/>
              </a:spcBef>
              <a:spcAft>
                <a:spcPts val="0"/>
              </a:spcAft>
              <a:buClrTx/>
              <a:buSzTx/>
              <a:buFontTx/>
              <a:buNone/>
              <a:tabLst/>
              <a:defRPr/>
            </a:pPr>
            <a:r>
              <a:rPr kumimoji="0" lang="en-US" sz="3633" b="1" i="0" u="none" strike="noStrike" kern="1200" cap="none" spc="0" normalizeH="0" baseline="0" noProof="0" dirty="0">
                <a:ln>
                  <a:noFill/>
                </a:ln>
                <a:solidFill>
                  <a:srgbClr val="FFFFFF"/>
                </a:solidFill>
                <a:effectLst/>
                <a:uLnTx/>
                <a:uFillTx/>
                <a:latin typeface="Arial Rounded MT Bold" panose="020F0704030504030204" pitchFamily="34" charset="0"/>
                <a:ea typeface="Open Sauce Bold"/>
                <a:cs typeface="Open Sauce Bold"/>
                <a:sym typeface="Open Sauce Bold"/>
              </a:rPr>
              <a:t>Channels and implementation …</a:t>
            </a:r>
            <a:endParaRPr kumimoji="0" lang="en-US" sz="2800" b="1" i="0" u="none" strike="noStrike" kern="1200" cap="none" spc="0" normalizeH="0" baseline="0" noProof="0" dirty="0">
              <a:ln>
                <a:noFill/>
              </a:ln>
              <a:solidFill>
                <a:srgbClr val="FFFFFF"/>
              </a:solidFill>
              <a:effectLst/>
              <a:uLnTx/>
              <a:uFillTx/>
              <a:latin typeface="Arial Rounded MT Bold" panose="020F0704030504030204" pitchFamily="34" charset="0"/>
              <a:ea typeface="Open Sauce Bold"/>
              <a:cs typeface="Open Sauce Bold"/>
              <a:sym typeface="Open Sauce Bold"/>
            </a:endParaRPr>
          </a:p>
        </p:txBody>
      </p:sp>
      <p:pic>
        <p:nvPicPr>
          <p:cNvPr id="3" name="Picture 2" descr="A white and purple speech bubble&#10;&#10;AI-generated content may be incorrect.">
            <a:extLst>
              <a:ext uri="{FF2B5EF4-FFF2-40B4-BE49-F238E27FC236}">
                <a16:creationId xmlns:a16="http://schemas.microsoft.com/office/drawing/2014/main" id="{848A50EE-B1AE-69D4-F51D-5233347CA0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9775" y="-223283"/>
            <a:ext cx="8432225" cy="8432225"/>
          </a:xfrm>
          <a:prstGeom prst="rect">
            <a:avLst/>
          </a:prstGeom>
        </p:spPr>
      </p:pic>
      <p:sp>
        <p:nvSpPr>
          <p:cNvPr id="4" name="TextBox 3">
            <a:extLst>
              <a:ext uri="{FF2B5EF4-FFF2-40B4-BE49-F238E27FC236}">
                <a16:creationId xmlns:a16="http://schemas.microsoft.com/office/drawing/2014/main" id="{DFC31D3A-670D-7132-749E-F1E66843B94A}"/>
              </a:ext>
            </a:extLst>
          </p:cNvPr>
          <p:cNvSpPr txBox="1"/>
          <p:nvPr/>
        </p:nvSpPr>
        <p:spPr>
          <a:xfrm>
            <a:off x="6274076" y="2610427"/>
            <a:ext cx="4599333" cy="2308324"/>
          </a:xfrm>
          <a:prstGeom prst="rect">
            <a:avLst/>
          </a:prstGeom>
          <a:noFill/>
        </p:spPr>
        <p:txBody>
          <a:bodyPr wrap="square" rtlCol="0">
            <a:spAutoFit/>
          </a:bodyPr>
          <a:lstStyle/>
          <a:p>
            <a:pPr algn="ctr"/>
            <a:r>
              <a:rPr lang="en-GB" sz="3600" b="1" dirty="0">
                <a:solidFill>
                  <a:schemeClr val="accent1"/>
                </a:solidFill>
                <a:latin typeface="Arial Rounded MT Bold" panose="020F0704030504030204" pitchFamily="34" charset="0"/>
              </a:rPr>
              <a:t>Which communication channels would be most effective?</a:t>
            </a:r>
          </a:p>
        </p:txBody>
      </p:sp>
    </p:spTree>
    <p:extLst>
      <p:ext uri="{BB962C8B-B14F-4D97-AF65-F5344CB8AC3E}">
        <p14:creationId xmlns:p14="http://schemas.microsoft.com/office/powerpoint/2010/main" val="610654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6E8A"/>
        </a:solidFill>
        <a:effectLst/>
      </p:bgPr>
    </p:bg>
    <p:spTree>
      <p:nvGrpSpPr>
        <p:cNvPr id="1" name="">
          <a:extLst>
            <a:ext uri="{FF2B5EF4-FFF2-40B4-BE49-F238E27FC236}">
              <a16:creationId xmlns:a16="http://schemas.microsoft.com/office/drawing/2014/main" id="{3E221DE5-B52B-6F5E-F1A6-A3CAE4453957}"/>
            </a:ext>
          </a:extLst>
        </p:cNvPr>
        <p:cNvGrpSpPr/>
        <p:nvPr/>
      </p:nvGrpSpPr>
      <p:grpSpPr>
        <a:xfrm>
          <a:off x="0" y="0"/>
          <a:ext cx="0" cy="0"/>
          <a:chOff x="0" y="0"/>
          <a:chExt cx="0" cy="0"/>
        </a:xfrm>
      </p:grpSpPr>
      <p:sp>
        <p:nvSpPr>
          <p:cNvPr id="2" name="TextBox 11">
            <a:extLst>
              <a:ext uri="{FF2B5EF4-FFF2-40B4-BE49-F238E27FC236}">
                <a16:creationId xmlns:a16="http://schemas.microsoft.com/office/drawing/2014/main" id="{5DEC2CDC-69FE-FD0F-4A18-49E3C29AB84E}"/>
              </a:ext>
            </a:extLst>
          </p:cNvPr>
          <p:cNvSpPr txBox="1"/>
          <p:nvPr/>
        </p:nvSpPr>
        <p:spPr>
          <a:xfrm>
            <a:off x="1242518" y="2478739"/>
            <a:ext cx="3846318" cy="1900520"/>
          </a:xfrm>
          <a:prstGeom prst="rect">
            <a:avLst/>
          </a:prstGeom>
        </p:spPr>
        <p:txBody>
          <a:bodyPr wrap="square" lIns="0" tIns="0" rIns="0" bIns="0" rtlCol="0" anchor="t">
            <a:spAutoFit/>
          </a:bodyPr>
          <a:lstStyle/>
          <a:p>
            <a:pPr marL="0" marR="0" lvl="0" indent="0" algn="l" defTabSz="609630" rtl="0" eaLnBrk="1" fontAlgn="auto" latinLnBrk="0" hangingPunct="1">
              <a:lnSpc>
                <a:spcPts val="5086"/>
              </a:lnSpc>
              <a:spcBef>
                <a:spcPts val="0"/>
              </a:spcBef>
              <a:spcAft>
                <a:spcPts val="0"/>
              </a:spcAft>
              <a:buClrTx/>
              <a:buSzTx/>
              <a:buFontTx/>
              <a:buNone/>
              <a:tabLst/>
              <a:defRPr/>
            </a:pPr>
            <a:r>
              <a:rPr kumimoji="0" lang="en-US" sz="3633" b="1" i="0" u="none" strike="noStrike" kern="1200" cap="none" spc="0" normalizeH="0" baseline="0" noProof="0" dirty="0">
                <a:ln>
                  <a:noFill/>
                </a:ln>
                <a:solidFill>
                  <a:srgbClr val="FFFFFF"/>
                </a:solidFill>
                <a:effectLst/>
                <a:uLnTx/>
                <a:uFillTx/>
                <a:latin typeface="Arial Rounded MT Bold" panose="020F0704030504030204" pitchFamily="34" charset="0"/>
                <a:ea typeface="Open Sauce Bold"/>
                <a:cs typeface="Open Sauce Bold"/>
                <a:sym typeface="Open Sauce Bold"/>
              </a:rPr>
              <a:t>What CIW channels do you already access? </a:t>
            </a:r>
            <a:endParaRPr kumimoji="0" lang="en-US" sz="2800" b="1" i="0" u="none" strike="noStrike" kern="1200" cap="none" spc="0" normalizeH="0" baseline="0" noProof="0" dirty="0">
              <a:ln>
                <a:noFill/>
              </a:ln>
              <a:solidFill>
                <a:srgbClr val="FFFFFF"/>
              </a:solidFill>
              <a:effectLst/>
              <a:uLnTx/>
              <a:uFillTx/>
              <a:latin typeface="Arial Rounded MT Bold" panose="020F0704030504030204" pitchFamily="34" charset="0"/>
              <a:ea typeface="Open Sauce Bold"/>
              <a:cs typeface="Open Sauce Bold"/>
              <a:sym typeface="Open Sauce Bold"/>
            </a:endParaRPr>
          </a:p>
        </p:txBody>
      </p:sp>
      <p:pic>
        <p:nvPicPr>
          <p:cNvPr id="6" name="Picture 5" descr="A group of colorful chat bubbles&#10;&#10;AI-generated content may be incorrect.">
            <a:extLst>
              <a:ext uri="{FF2B5EF4-FFF2-40B4-BE49-F238E27FC236}">
                <a16:creationId xmlns:a16="http://schemas.microsoft.com/office/drawing/2014/main" id="{2E9EEE82-6BE2-466B-7903-3480A1E96D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6056" y="1048047"/>
            <a:ext cx="4761905" cy="4761905"/>
          </a:xfrm>
          <a:prstGeom prst="rect">
            <a:avLst/>
          </a:prstGeom>
        </p:spPr>
      </p:pic>
    </p:spTree>
    <p:extLst>
      <p:ext uri="{BB962C8B-B14F-4D97-AF65-F5344CB8AC3E}">
        <p14:creationId xmlns:p14="http://schemas.microsoft.com/office/powerpoint/2010/main" val="3329003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6E8A"/>
        </a:solidFill>
        <a:effectLst/>
      </p:bgPr>
    </p:bg>
    <p:spTree>
      <p:nvGrpSpPr>
        <p:cNvPr id="1" name="">
          <a:extLst>
            <a:ext uri="{FF2B5EF4-FFF2-40B4-BE49-F238E27FC236}">
              <a16:creationId xmlns:a16="http://schemas.microsoft.com/office/drawing/2014/main" id="{C43ECF25-AFB2-D225-FC06-166120B3D6C5}"/>
            </a:ext>
          </a:extLst>
        </p:cNvPr>
        <p:cNvGrpSpPr/>
        <p:nvPr/>
      </p:nvGrpSpPr>
      <p:grpSpPr>
        <a:xfrm>
          <a:off x="0" y="0"/>
          <a:ext cx="0" cy="0"/>
          <a:chOff x="0" y="0"/>
          <a:chExt cx="0" cy="0"/>
        </a:xfrm>
      </p:grpSpPr>
      <p:pic>
        <p:nvPicPr>
          <p:cNvPr id="6" name="Picture 5" descr="A white and purple speech bubble&#10;&#10;AI-generated content may be incorrect.">
            <a:extLst>
              <a:ext uri="{FF2B5EF4-FFF2-40B4-BE49-F238E27FC236}">
                <a16:creationId xmlns:a16="http://schemas.microsoft.com/office/drawing/2014/main" id="{11C73DB3-6F84-A7DC-AC67-861C8E315A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8212" y="-534294"/>
            <a:ext cx="8293788" cy="8293788"/>
          </a:xfrm>
          <a:prstGeom prst="rect">
            <a:avLst/>
          </a:prstGeom>
        </p:spPr>
      </p:pic>
      <p:sp>
        <p:nvSpPr>
          <p:cNvPr id="7" name="TextBox 6">
            <a:extLst>
              <a:ext uri="{FF2B5EF4-FFF2-40B4-BE49-F238E27FC236}">
                <a16:creationId xmlns:a16="http://schemas.microsoft.com/office/drawing/2014/main" id="{B387B21A-7D0C-DE6A-D53E-512FEDF4A85C}"/>
              </a:ext>
            </a:extLst>
          </p:cNvPr>
          <p:cNvSpPr txBox="1"/>
          <p:nvPr/>
        </p:nvSpPr>
        <p:spPr>
          <a:xfrm>
            <a:off x="6096000" y="2551837"/>
            <a:ext cx="5115339" cy="1754326"/>
          </a:xfrm>
          <a:prstGeom prst="rect">
            <a:avLst/>
          </a:prstGeom>
          <a:noFill/>
        </p:spPr>
        <p:txBody>
          <a:bodyPr wrap="square" rtlCol="0">
            <a:spAutoFit/>
          </a:bodyPr>
          <a:lstStyle/>
          <a:p>
            <a:pPr algn="ctr"/>
            <a:r>
              <a:rPr lang="en-GB" sz="3600" b="1" dirty="0">
                <a:solidFill>
                  <a:schemeClr val="accent1"/>
                </a:solidFill>
                <a:latin typeface="Arial Rounded MT Bold" panose="020F0704030504030204" pitchFamily="34" charset="0"/>
              </a:rPr>
              <a:t>How can you support us to promote what CIW does?</a:t>
            </a:r>
          </a:p>
        </p:txBody>
      </p:sp>
      <p:pic>
        <p:nvPicPr>
          <p:cNvPr id="8" name="Picture 7" descr="A logo of hands reaching for a circle&#10;&#10;AI-generated content may be incorrect.">
            <a:extLst>
              <a:ext uri="{FF2B5EF4-FFF2-40B4-BE49-F238E27FC236}">
                <a16:creationId xmlns:a16="http://schemas.microsoft.com/office/drawing/2014/main" id="{FDCF7D64-9BE0-B3F9-52B2-0C50B46877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955" y="747654"/>
            <a:ext cx="5362692" cy="5362692"/>
          </a:xfrm>
          <a:prstGeom prst="rect">
            <a:avLst/>
          </a:prstGeom>
        </p:spPr>
      </p:pic>
    </p:spTree>
    <p:extLst>
      <p:ext uri="{BB962C8B-B14F-4D97-AF65-F5344CB8AC3E}">
        <p14:creationId xmlns:p14="http://schemas.microsoft.com/office/powerpoint/2010/main" val="499105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6E8A"/>
        </a:solidFill>
        <a:effectLst/>
      </p:bgPr>
    </p:bg>
    <p:spTree>
      <p:nvGrpSpPr>
        <p:cNvPr id="1" name="">
          <a:extLst>
            <a:ext uri="{FF2B5EF4-FFF2-40B4-BE49-F238E27FC236}">
              <a16:creationId xmlns:a16="http://schemas.microsoft.com/office/drawing/2014/main" id="{516773D4-7164-80B2-F559-B62A425ED95B}"/>
            </a:ext>
          </a:extLst>
        </p:cNvPr>
        <p:cNvGrpSpPr/>
        <p:nvPr/>
      </p:nvGrpSpPr>
      <p:grpSpPr>
        <a:xfrm>
          <a:off x="0" y="0"/>
          <a:ext cx="0" cy="0"/>
          <a:chOff x="0" y="0"/>
          <a:chExt cx="0" cy="0"/>
        </a:xfrm>
      </p:grpSpPr>
      <p:sp>
        <p:nvSpPr>
          <p:cNvPr id="2" name="TextBox 11">
            <a:extLst>
              <a:ext uri="{FF2B5EF4-FFF2-40B4-BE49-F238E27FC236}">
                <a16:creationId xmlns:a16="http://schemas.microsoft.com/office/drawing/2014/main" id="{1E5A10E3-E6A7-873A-B82A-0929F010C6C0}"/>
              </a:ext>
            </a:extLst>
          </p:cNvPr>
          <p:cNvSpPr txBox="1"/>
          <p:nvPr/>
        </p:nvSpPr>
        <p:spPr>
          <a:xfrm>
            <a:off x="844952" y="527229"/>
            <a:ext cx="9384898" cy="592470"/>
          </a:xfrm>
          <a:prstGeom prst="rect">
            <a:avLst/>
          </a:prstGeom>
        </p:spPr>
        <p:txBody>
          <a:bodyPr wrap="square" lIns="0" tIns="0" rIns="0" bIns="0" rtlCol="0" anchor="t">
            <a:spAutoFit/>
          </a:bodyPr>
          <a:lstStyle/>
          <a:p>
            <a:pPr marL="0" marR="0" lvl="0" indent="0" algn="l" defTabSz="609630" rtl="0" eaLnBrk="1" fontAlgn="auto" latinLnBrk="0" hangingPunct="1">
              <a:lnSpc>
                <a:spcPts val="5086"/>
              </a:lnSpc>
              <a:spcBef>
                <a:spcPts val="0"/>
              </a:spcBef>
              <a:spcAft>
                <a:spcPts val="0"/>
              </a:spcAft>
              <a:buClrTx/>
              <a:buSzTx/>
              <a:buFontTx/>
              <a:buNone/>
              <a:tabLst/>
              <a:defRPr/>
            </a:pPr>
            <a:r>
              <a:rPr kumimoji="0" lang="en-US" sz="3633" b="1" i="0" u="none" strike="noStrike" kern="1200" cap="none" spc="0" normalizeH="0" baseline="0" noProof="0" dirty="0">
                <a:ln>
                  <a:noFill/>
                </a:ln>
                <a:solidFill>
                  <a:srgbClr val="FFFFFF"/>
                </a:solidFill>
                <a:effectLst/>
                <a:uLnTx/>
                <a:uFillTx/>
                <a:latin typeface="Arial Rounded MT Bold" panose="020F0704030504030204" pitchFamily="34" charset="0"/>
                <a:ea typeface="Open Sauce Bold"/>
                <a:cs typeface="Open Sauce Bold"/>
                <a:sym typeface="Open Sauce Bold"/>
              </a:rPr>
              <a:t>Next steps …</a:t>
            </a:r>
            <a:endParaRPr kumimoji="0" lang="en-US" sz="2800" b="1" i="0" u="none" strike="noStrike" kern="1200" cap="none" spc="0" normalizeH="0" baseline="0" noProof="0" dirty="0">
              <a:ln>
                <a:noFill/>
              </a:ln>
              <a:solidFill>
                <a:srgbClr val="FFFFFF"/>
              </a:solidFill>
              <a:effectLst/>
              <a:uLnTx/>
              <a:uFillTx/>
              <a:latin typeface="Arial Rounded MT Bold" panose="020F0704030504030204" pitchFamily="34" charset="0"/>
              <a:ea typeface="Open Sauce Bold"/>
              <a:cs typeface="Open Sauce Bold"/>
              <a:sym typeface="Open Sauce Bold"/>
            </a:endParaRPr>
          </a:p>
        </p:txBody>
      </p:sp>
      <p:pic>
        <p:nvPicPr>
          <p:cNvPr id="4" name="Picture 3" descr="A group of orange footprints&#10;&#10;AI-generated content may be incorrect.">
            <a:extLst>
              <a:ext uri="{FF2B5EF4-FFF2-40B4-BE49-F238E27FC236}">
                <a16:creationId xmlns:a16="http://schemas.microsoft.com/office/drawing/2014/main" id="{F2F9D9F9-F5EF-59C3-CF60-C0A918801E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5446" y="1048047"/>
            <a:ext cx="4761905" cy="4761905"/>
          </a:xfrm>
          <a:prstGeom prst="rect">
            <a:avLst/>
          </a:prstGeom>
        </p:spPr>
      </p:pic>
      <p:sp>
        <p:nvSpPr>
          <p:cNvPr id="5" name="TextBox 4">
            <a:extLst>
              <a:ext uri="{FF2B5EF4-FFF2-40B4-BE49-F238E27FC236}">
                <a16:creationId xmlns:a16="http://schemas.microsoft.com/office/drawing/2014/main" id="{5801F4CD-87C1-7698-A6F0-1EB6D4D99755}"/>
              </a:ext>
            </a:extLst>
          </p:cNvPr>
          <p:cNvSpPr txBox="1"/>
          <p:nvPr/>
        </p:nvSpPr>
        <p:spPr>
          <a:xfrm>
            <a:off x="844952" y="1960127"/>
            <a:ext cx="6669031" cy="526297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Develop a new communications and engagement strategy and implementation plan. This will include: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400" dirty="0">
              <a:solidFill>
                <a:prstClr val="white"/>
              </a:solidFill>
              <a:latin typeface="Arial Rounded MT Bold" panose="020F07040305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A 360 review of all our current communications channels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400" dirty="0">
                <a:solidFill>
                  <a:prstClr val="white"/>
                </a:solidFill>
                <a:latin typeface="Arial Rounded MT Bold" panose="020F0704030504030204" pitchFamily="34" charset="0"/>
              </a:rPr>
              <a:t>Our events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Upskilling CIW </a:t>
            </a:r>
            <a:r>
              <a:rPr kumimoji="0" lang="en-GB" sz="2400" b="0" i="0" u="none" strike="noStrike" kern="1200" cap="none" spc="0" normalizeH="0" baseline="0" noProof="0" dirty="0" err="1">
                <a:ln>
                  <a:noFill/>
                </a:ln>
                <a:solidFill>
                  <a:prstClr val="white"/>
                </a:solidFill>
                <a:effectLst/>
                <a:uLnTx/>
                <a:uFillTx/>
                <a:latin typeface="Arial Rounded MT Bold" panose="020F0704030504030204" pitchFamily="34" charset="0"/>
                <a:ea typeface="+mn-ea"/>
                <a:cs typeface="+mn-cs"/>
              </a:rPr>
              <a:t>colleag</a:t>
            </a:r>
            <a:r>
              <a:rPr lang="en-GB" sz="2400" dirty="0" err="1">
                <a:solidFill>
                  <a:prstClr val="white"/>
                </a:solidFill>
                <a:latin typeface="Arial Rounded MT Bold" panose="020F0704030504030204" pitchFamily="34" charset="0"/>
              </a:rPr>
              <a:t>ues</a:t>
            </a:r>
            <a:endParaRPr lang="en-GB" sz="2400" dirty="0">
              <a:solidFill>
                <a:prstClr val="white"/>
              </a:solidFill>
              <a:latin typeface="Arial Rounded MT Bold" panose="020F07040305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Resource hub for providers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400" dirty="0">
                <a:solidFill>
                  <a:prstClr val="white"/>
                </a:solidFill>
                <a:latin typeface="Arial Rounded MT Bold" panose="020F0704030504030204" pitchFamily="34" charset="0"/>
              </a:rPr>
              <a:t>Website Spring clean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Tone of voice</a:t>
            </a:r>
          </a:p>
          <a:p>
            <a:pPr marL="342900" indent="-342900">
              <a:buFont typeface="Arial" panose="020B0604020202020204" pitchFamily="34" charset="0"/>
              <a:buChar char="•"/>
              <a:defRPr/>
            </a:pPr>
            <a:endPar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endParaRPr>
          </a:p>
        </p:txBody>
      </p:sp>
    </p:spTree>
    <p:extLst>
      <p:ext uri="{BB962C8B-B14F-4D97-AF65-F5344CB8AC3E}">
        <p14:creationId xmlns:p14="http://schemas.microsoft.com/office/powerpoint/2010/main" val="285059661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A58185637</value>
    </field>
    <field name="Objective-Title">
      <value order="0">Influence  - slides for NAB</value>
    </field>
    <field name="Objective-Description">
      <value order="0"/>
    </field>
    <field name="Objective-CreationStamp">
      <value order="0">2025-05-23T13:35:18Z</value>
    </field>
    <field name="Objective-IsApproved">
      <value order="0">false</value>
    </field>
    <field name="Objective-IsPublished">
      <value order="0">true</value>
    </field>
    <field name="Objective-DatePublished">
      <value order="0">2025-09-22T14:54:00Z</value>
    </field>
    <field name="Objective-ModificationStamp">
      <value order="0">2025-09-22T14:54:00Z</value>
    </field>
    <field name="Objective-Owner">
      <value order="0">Hennessey, Annette (FMG - Care Inspectorate Wales Division)</value>
    </field>
    <field name="Objective-Path">
      <value order="0">Objective Global Folder:#Business File Plan:WG Organisational Groups:Post April 2024 - Corporate Services &amp; Inspectorates:Corporate Services &amp; Inspectorates (CSI) - Care Inspectorate Wales (CIW):1 - Save:# Inspectorate - Care &amp; Social Services Inspectorate Wales (CSSIW):40 Communications:2025-2026:CIW - National Advisory Board - 2025-2026:1. NAB - 4 June 2025</value>
    </field>
    <field name="Objective-Parent">
      <value order="0">1. NAB - 4 June 2025</value>
    </field>
    <field name="Objective-State">
      <value order="0">Published</value>
    </field>
    <field name="Objective-VersionId">
      <value order="0">vA107953151</value>
    </field>
    <field name="Objective-Version">
      <value order="0">8.0</value>
    </field>
    <field name="Objective-VersionNumber">
      <value order="0">9</value>
    </field>
    <field name="Objective-VersionComment">
      <value order="0"/>
    </field>
    <field name="Objective-FileNumber">
      <value order="0">qA2326035</value>
    </field>
    <field name="Objective-Classification">
      <value order="0">Official</value>
    </field>
    <field name="Objective-Caveats">
      <value order="0"/>
    </field>
  </systemFields>
  <catalogues>
    <catalogue name="Document Type Catalogue" type="type" ori="id:cA14">
      <field name="Objective-Date Acquired">
        <value order="0"/>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otalTime>498</TotalTime>
  <Words>1034</Words>
  <Application>Microsoft Office PowerPoint</Application>
  <PresentationFormat>Widescreen</PresentationFormat>
  <Paragraphs>124</Paragraphs>
  <Slides>10</Slides>
  <Notes>10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vt:i4>
      </vt:variant>
    </vt:vector>
  </HeadingPairs>
  <TitlesOfParts>
    <vt:vector size="19" baseType="lpstr">
      <vt:lpstr>Aptos</vt:lpstr>
      <vt:lpstr>Aptos Display</vt:lpstr>
      <vt:lpstr>Arial</vt:lpstr>
      <vt:lpstr>Arial Rounded MT Bold</vt:lpstr>
      <vt:lpstr>Calibri</vt:lpstr>
      <vt:lpstr>Segoe UI</vt:lpstr>
      <vt:lpstr>Symbol</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Hennessey, Annette (CSI - Care Inspectorate Wales)</dc:creator>
  <cp:lastModifiedBy>Williams, Meg (FMG - Care Inspectorate Wales Division)</cp:lastModifiedBy>
  <cp:revision>5</cp:revision>
  <dcterms:created xsi:type="dcterms:W3CDTF">2025-05-23T13:03:57Z</dcterms:created>
  <dcterms:modified xsi:type="dcterms:W3CDTF">2026-01-09T13:14:22Z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bjective-Comment">
    <vt:lpwstr/>
  </property>
  <property fmtid="{D5CDD505-2E9C-101B-9397-08002B2CF9AE}" pid="3" name="Customer-Id">
    <vt:lpwstr>FF3C5B18883D4E21973B57C2EEED7FD1</vt:lpwstr>
  </property>
  <property fmtid="{D5CDD505-2E9C-101B-9397-08002B2CF9AE}" pid="4" name="Objective-Id">
    <vt:lpwstr>A58185637</vt:lpwstr>
  </property>
  <property fmtid="{D5CDD505-2E9C-101B-9397-08002B2CF9AE}" pid="5" name="Objective-Title">
    <vt:lpwstr>Influence  - slides for NAB</vt:lpwstr>
  </property>
  <property fmtid="{D5CDD505-2E9C-101B-9397-08002B2CF9AE}" pid="6" name="Objective-Description">
    <vt:lpwstr/>
  </property>
  <property fmtid="{D5CDD505-2E9C-101B-9397-08002B2CF9AE}" pid="7" name="Objective-CreationStamp">
    <vt:filetime>2025-05-23T14:35:18Z</vt:filetime>
  </property>
  <property fmtid="{D5CDD505-2E9C-101B-9397-08002B2CF9AE}" pid="8" name="Objective-IsApproved">
    <vt:bool>false</vt:bool>
  </property>
  <property fmtid="{D5CDD505-2E9C-101B-9397-08002B2CF9AE}" pid="9" name="Objective-IsPublished">
    <vt:bool>true</vt:bool>
  </property>
  <property fmtid="{D5CDD505-2E9C-101B-9397-08002B2CF9AE}" pid="10" name="Objective-DatePublished">
    <vt:filetime>2025-09-22T15:54:00Z</vt:filetime>
  </property>
  <property fmtid="{D5CDD505-2E9C-101B-9397-08002B2CF9AE}" pid="11" name="Objective-ModificationStamp">
    <vt:filetime>2025-09-22T15:54:00Z</vt:filetime>
  </property>
  <property fmtid="{D5CDD505-2E9C-101B-9397-08002B2CF9AE}" pid="12" name="Objective-Owner">
    <vt:lpwstr>Hennessey, Annette (FMG - Care Inspectorate Wales Division)</vt:lpwstr>
  </property>
  <property fmtid="{D5CDD505-2E9C-101B-9397-08002B2CF9AE}" pid="13" name="Objective-Path">
    <vt:lpwstr>Objective Global Folder:#Business File Plan:WG Organisational Groups:Post April 2024 - Corporate Services &amp; Inspectorates:Corporate Services &amp; Inspectorates (CSI) - Care Inspectorate Wales (CIW):1 - Save:# Inspectorate - Care &amp; Social Services Inspectorate Wales (CSSIW):40 Communications:2025-2026:CIW - National Advisory Board - 2025-2026:1. NAB - 4 June 2025:</vt:lpwstr>
  </property>
  <property fmtid="{D5CDD505-2E9C-101B-9397-08002B2CF9AE}" pid="14" name="Objective-Parent">
    <vt:lpwstr>1. NAB - 4 June 2025</vt:lpwstr>
  </property>
  <property fmtid="{D5CDD505-2E9C-101B-9397-08002B2CF9AE}" pid="15" name="Objective-State">
    <vt:lpwstr>Published</vt:lpwstr>
  </property>
  <property fmtid="{D5CDD505-2E9C-101B-9397-08002B2CF9AE}" pid="16" name="Objective-VersionId">
    <vt:lpwstr>vA107953151</vt:lpwstr>
  </property>
  <property fmtid="{D5CDD505-2E9C-101B-9397-08002B2CF9AE}" pid="17" name="Objective-Version">
    <vt:lpwstr>8.0</vt:lpwstr>
  </property>
  <property fmtid="{D5CDD505-2E9C-101B-9397-08002B2CF9AE}" pid="18" name="Objective-VersionNumber">
    <vt:r8>9</vt:r8>
  </property>
  <property fmtid="{D5CDD505-2E9C-101B-9397-08002B2CF9AE}" pid="19" name="Objective-VersionComment">
    <vt:lpwstr/>
  </property>
  <property fmtid="{D5CDD505-2E9C-101B-9397-08002B2CF9AE}" pid="20" name="Objective-FileNumber">
    <vt:lpwstr>qA2326035</vt:lpwstr>
  </property>
  <property fmtid="{D5CDD505-2E9C-101B-9397-08002B2CF9AE}" pid="21" name="Objective-Classification">
    <vt:lpwstr>[Inherited - Official]</vt:lpwstr>
  </property>
  <property fmtid="{D5CDD505-2E9C-101B-9397-08002B2CF9AE}" pid="22" name="Objective-Caveats">
    <vt:lpwstr/>
  </property>
  <property fmtid="{D5CDD505-2E9C-101B-9397-08002B2CF9AE}" pid="23" name="Objective-Date Acquired">
    <vt:lpwstr/>
  </property>
  <property fmtid="{D5CDD505-2E9C-101B-9397-08002B2CF9AE}" pid="24" name="Objective-Official Translation">
    <vt:lpwstr/>
  </property>
  <property fmtid="{D5CDD505-2E9C-101B-9397-08002B2CF9AE}" pid="25" name="Objective-Connect Creator">
    <vt:lpwstr/>
  </property>
</Properties>
</file>