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2"/>
    <p:sldMasterId id="2147483660" r:id="rId3"/>
  </p:sldMasterIdLst>
  <p:notesMasterIdLst>
    <p:notesMasterId r:id="rId29"/>
  </p:notesMasterIdLst>
  <p:sldIdLst>
    <p:sldId id="256" r:id="rId4"/>
    <p:sldId id="290" r:id="rId5"/>
    <p:sldId id="278" r:id="rId6"/>
    <p:sldId id="257" r:id="rId7"/>
    <p:sldId id="289" r:id="rId8"/>
    <p:sldId id="260" r:id="rId9"/>
    <p:sldId id="275" r:id="rId10"/>
    <p:sldId id="287" r:id="rId11"/>
    <p:sldId id="269" r:id="rId12"/>
    <p:sldId id="280" r:id="rId13"/>
    <p:sldId id="279" r:id="rId14"/>
    <p:sldId id="262" r:id="rId15"/>
    <p:sldId id="263" r:id="rId16"/>
    <p:sldId id="264" r:id="rId17"/>
    <p:sldId id="265" r:id="rId18"/>
    <p:sldId id="266" r:id="rId19"/>
    <p:sldId id="267" r:id="rId20"/>
    <p:sldId id="283" r:id="rId21"/>
    <p:sldId id="288" r:id="rId22"/>
    <p:sldId id="268" r:id="rId23"/>
    <p:sldId id="261" r:id="rId24"/>
    <p:sldId id="274" r:id="rId25"/>
    <p:sldId id="286" r:id="rId26"/>
    <p:sldId id="285" r:id="rId27"/>
    <p:sldId id="284" r:id="rId28"/>
  </p:sldIdLst>
  <p:sldSz cx="18288000" cy="10287000"/>
  <p:notesSz cx="6858000" cy="9144000"/>
  <p:embeddedFontLst>
    <p:embeddedFont>
      <p:font typeface="Canva Sans Bold" panose="020B0604020202020204" charset="0"/>
      <p:regular r:id="rId30"/>
    </p:embeddedFont>
    <p:embeddedFont>
      <p:font typeface="Open Sauce" panose="020B0604020202020204" charset="0"/>
      <p:regular r:id="rId31"/>
    </p:embeddedFont>
    <p:embeddedFont>
      <p:font typeface="Open Sauce Bold" panose="020B0604020202020204" charset="0"/>
      <p:regular r:id="rId32"/>
    </p:embeddedFont>
    <p:embeddedFont>
      <p:font typeface="Open Sauce Semi-Bold" panose="020B0604020202020204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006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902" y="3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4.fntdata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1.fntdata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CC8CA-E17D-4095-B109-BC79B917B0F9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F6EEF7-AA19-4029-8251-209E0AFD4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242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B576C1-6756-457B-95D3-91203F544AC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304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F6EEF7-AA19-4029-8251-209E0AFD462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438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27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721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45" indent="0">
              <a:buNone/>
              <a:defRPr sz="1601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16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4"/>
          </a:xfrm>
        </p:spPr>
        <p:txBody>
          <a:bodyPr/>
          <a:lstStyle>
            <a:lvl1pPr>
              <a:defRPr sz="280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4"/>
          </a:xfrm>
        </p:spPr>
        <p:txBody>
          <a:bodyPr/>
          <a:lstStyle>
            <a:lvl1pPr>
              <a:defRPr sz="280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64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5" indent="0">
              <a:buNone/>
              <a:defRPr sz="1800" b="1"/>
            </a:lvl3pPr>
            <a:lvl4pPr marL="1371669" indent="0">
              <a:buNone/>
              <a:defRPr sz="1601" b="1"/>
            </a:lvl4pPr>
            <a:lvl5pPr marL="1828892" indent="0">
              <a:buNone/>
              <a:defRPr sz="1601" b="1"/>
            </a:lvl5pPr>
            <a:lvl6pPr marL="2286114" indent="0">
              <a:buNone/>
              <a:defRPr sz="1601" b="1"/>
            </a:lvl6pPr>
            <a:lvl7pPr marL="2743337" indent="0">
              <a:buNone/>
              <a:defRPr sz="1601" b="1"/>
            </a:lvl7pPr>
            <a:lvl8pPr marL="3200561" indent="0">
              <a:buNone/>
              <a:defRPr sz="1601" b="1"/>
            </a:lvl8pPr>
            <a:lvl9pPr marL="3657783" indent="0">
              <a:buNone/>
              <a:defRPr sz="16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6"/>
            <a:ext cx="40401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1"/>
            </a:lvl4pPr>
            <a:lvl5pPr>
              <a:defRPr sz="1601"/>
            </a:lvl5pPr>
            <a:lvl6pPr>
              <a:defRPr sz="1601"/>
            </a:lvl6pPr>
            <a:lvl7pPr>
              <a:defRPr sz="1601"/>
            </a:lvl7pPr>
            <a:lvl8pPr>
              <a:defRPr sz="1601"/>
            </a:lvl8pPr>
            <a:lvl9pPr>
              <a:defRPr sz="16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5" indent="0">
              <a:buNone/>
              <a:defRPr sz="1800" b="1"/>
            </a:lvl3pPr>
            <a:lvl4pPr marL="1371669" indent="0">
              <a:buNone/>
              <a:defRPr sz="1601" b="1"/>
            </a:lvl4pPr>
            <a:lvl5pPr marL="1828892" indent="0">
              <a:buNone/>
              <a:defRPr sz="1601" b="1"/>
            </a:lvl5pPr>
            <a:lvl6pPr marL="2286114" indent="0">
              <a:buNone/>
              <a:defRPr sz="1601" b="1"/>
            </a:lvl6pPr>
            <a:lvl7pPr marL="2743337" indent="0">
              <a:buNone/>
              <a:defRPr sz="1601" b="1"/>
            </a:lvl7pPr>
            <a:lvl8pPr marL="3200561" indent="0">
              <a:buNone/>
              <a:defRPr sz="1601" b="1"/>
            </a:lvl8pPr>
            <a:lvl9pPr marL="3657783" indent="0">
              <a:buNone/>
              <a:defRPr sz="16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1"/>
            </a:lvl4pPr>
            <a:lvl5pPr>
              <a:defRPr sz="1601"/>
            </a:lvl5pPr>
            <a:lvl6pPr>
              <a:defRPr sz="1601"/>
            </a:lvl6pPr>
            <a:lvl7pPr>
              <a:defRPr sz="1601"/>
            </a:lvl7pPr>
            <a:lvl8pPr>
              <a:defRPr sz="1601"/>
            </a:lvl8pPr>
            <a:lvl9pPr>
              <a:defRPr sz="16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23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0170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95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1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23" indent="0">
              <a:buNone/>
              <a:defRPr sz="1200"/>
            </a:lvl2pPr>
            <a:lvl3pPr marL="914445" indent="0">
              <a:buNone/>
              <a:defRPr sz="1001"/>
            </a:lvl3pPr>
            <a:lvl4pPr marL="1371669" indent="0">
              <a:buNone/>
              <a:defRPr sz="900"/>
            </a:lvl4pPr>
            <a:lvl5pPr marL="1828892" indent="0">
              <a:buNone/>
              <a:defRPr sz="900"/>
            </a:lvl5pPr>
            <a:lvl6pPr marL="2286114" indent="0">
              <a:buNone/>
              <a:defRPr sz="900"/>
            </a:lvl6pPr>
            <a:lvl7pPr marL="2743337" indent="0">
              <a:buNone/>
              <a:defRPr sz="900"/>
            </a:lvl7pPr>
            <a:lvl8pPr marL="3200561" indent="0">
              <a:buNone/>
              <a:defRPr sz="900"/>
            </a:lvl8pPr>
            <a:lvl9pPr marL="365778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370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1"/>
            </a:lvl2pPr>
            <a:lvl3pPr marL="914445" indent="0">
              <a:buNone/>
              <a:defRPr sz="2400"/>
            </a:lvl3pPr>
            <a:lvl4pPr marL="1371669" indent="0">
              <a:buNone/>
              <a:defRPr sz="2000"/>
            </a:lvl4pPr>
            <a:lvl5pPr marL="1828892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1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23" indent="0">
              <a:buNone/>
              <a:defRPr sz="1200"/>
            </a:lvl2pPr>
            <a:lvl3pPr marL="914445" indent="0">
              <a:buNone/>
              <a:defRPr sz="1001"/>
            </a:lvl3pPr>
            <a:lvl4pPr marL="1371669" indent="0">
              <a:buNone/>
              <a:defRPr sz="900"/>
            </a:lvl4pPr>
            <a:lvl5pPr marL="1828892" indent="0">
              <a:buNone/>
              <a:defRPr sz="900"/>
            </a:lvl5pPr>
            <a:lvl6pPr marL="2286114" indent="0">
              <a:buNone/>
              <a:defRPr sz="900"/>
            </a:lvl6pPr>
            <a:lvl7pPr marL="2743337" indent="0">
              <a:buNone/>
              <a:defRPr sz="900"/>
            </a:lvl7pPr>
            <a:lvl8pPr marL="3200561" indent="0">
              <a:buNone/>
              <a:defRPr sz="900"/>
            </a:lvl8pPr>
            <a:lvl9pPr marL="365778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570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883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9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65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4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91444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88" indent="-285765" algn="l" defTabSz="914445" rtl="0" eaLnBrk="1" latinLnBrk="0" hangingPunct="1">
        <a:spcBef>
          <a:spcPct val="20000"/>
        </a:spcBef>
        <a:buFont typeface="Arial" pitchFamily="34" charset="0"/>
        <a:buChar char="–"/>
        <a:defRPr sz="28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2" algn="l" defTabSz="91444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4" indent="-228612" algn="l" defTabSz="91444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5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5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2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1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VkiKljp6aZc?feature=oembe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E_2yIuz0nyI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fP89czSgaxk?feature=oembe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svg"/><Relationship Id="rId5" Type="http://schemas.openxmlformats.org/officeDocument/2006/relationships/image" Target="../media/image33.sv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6379CA-E1AF-6616-BB36-4DA809212293}"/>
              </a:ext>
            </a:extLst>
          </p:cNvPr>
          <p:cNvSpPr/>
          <p:nvPr/>
        </p:nvSpPr>
        <p:spPr>
          <a:xfrm>
            <a:off x="609600" y="647700"/>
            <a:ext cx="7924800" cy="2590800"/>
          </a:xfrm>
          <a:prstGeom prst="rect">
            <a:avLst/>
          </a:prstGeom>
          <a:solidFill>
            <a:srgbClr val="006D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A6602A-7950-5080-1346-65E50A411AEA}"/>
              </a:ext>
            </a:extLst>
          </p:cNvPr>
          <p:cNvSpPr txBox="1"/>
          <p:nvPr/>
        </p:nvSpPr>
        <p:spPr>
          <a:xfrm>
            <a:off x="914400" y="788938"/>
            <a:ext cx="77724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00" dirty="0" err="1">
                <a:solidFill>
                  <a:schemeClr val="bg1"/>
                </a:solidFill>
                <a:latin typeface="Open Sauce Semi-Bold" panose="020B0604020202020204" charset="0"/>
                <a:cs typeface="Open Sauce" panose="020B0604020202020204" charset="0"/>
              </a:rPr>
              <a:t>Gwasanaethau</a:t>
            </a:r>
            <a:r>
              <a:rPr lang="en-GB" sz="3300" dirty="0">
                <a:solidFill>
                  <a:schemeClr val="bg1"/>
                </a:solidFill>
                <a:latin typeface="Open Sauce Semi-Bold" panose="020B0604020202020204" charset="0"/>
                <a:cs typeface="Open Sauce" panose="020B0604020202020204" charset="0"/>
              </a:rPr>
              <a:t> </a:t>
            </a:r>
            <a:r>
              <a:rPr lang="en-GB" sz="3300" dirty="0" err="1">
                <a:solidFill>
                  <a:schemeClr val="bg1"/>
                </a:solidFill>
                <a:latin typeface="Open Sauce Semi-Bold" panose="020B0604020202020204" charset="0"/>
                <a:cs typeface="Open Sauce" panose="020B0604020202020204" charset="0"/>
              </a:rPr>
              <a:t>oedolion</a:t>
            </a:r>
            <a:r>
              <a:rPr lang="en-GB" sz="3300" dirty="0">
                <a:solidFill>
                  <a:schemeClr val="bg1"/>
                </a:solidFill>
                <a:latin typeface="Open Sauce Semi-Bold" panose="020B0604020202020204" charset="0"/>
                <a:cs typeface="Open Sauce" panose="020B0604020202020204" charset="0"/>
              </a:rPr>
              <a:t> a </a:t>
            </a:r>
            <a:r>
              <a:rPr lang="en-GB" sz="3300" dirty="0" err="1">
                <a:solidFill>
                  <a:schemeClr val="bg1"/>
                </a:solidFill>
                <a:latin typeface="Open Sauce Semi-Bold" panose="020B0604020202020204" charset="0"/>
                <a:cs typeface="Open Sauce" panose="020B0604020202020204" charset="0"/>
              </a:rPr>
              <a:t>phlant</a:t>
            </a:r>
            <a:r>
              <a:rPr lang="en-GB" sz="3300" dirty="0">
                <a:solidFill>
                  <a:schemeClr val="bg1"/>
                </a:solidFill>
                <a:latin typeface="Open Sauce Semi-Bold" panose="020B0604020202020204" charset="0"/>
                <a:cs typeface="Open Sauce" panose="020B0604020202020204" charset="0"/>
              </a:rPr>
              <a:t> </a:t>
            </a:r>
          </a:p>
          <a:p>
            <a:r>
              <a:rPr lang="en-GB" sz="3300" dirty="0" err="1">
                <a:solidFill>
                  <a:schemeClr val="bg1"/>
                </a:solidFill>
                <a:latin typeface="Open Sauce Semi-Bold" panose="020B0604020202020204" charset="0"/>
                <a:cs typeface="Open Sauce" panose="020B0604020202020204" charset="0"/>
              </a:rPr>
              <a:t>Digwyddiad</a:t>
            </a:r>
            <a:r>
              <a:rPr lang="en-GB" sz="3300" dirty="0">
                <a:solidFill>
                  <a:schemeClr val="bg1"/>
                </a:solidFill>
                <a:latin typeface="Open Sauce Semi-Bold" panose="020B0604020202020204" charset="0"/>
                <a:cs typeface="Open Sauce" panose="020B0604020202020204" charset="0"/>
              </a:rPr>
              <a:t> </a:t>
            </a:r>
            <a:r>
              <a:rPr lang="en-GB" sz="3300" dirty="0" err="1">
                <a:solidFill>
                  <a:schemeClr val="bg1"/>
                </a:solidFill>
                <a:latin typeface="Open Sauce Semi-Bold" panose="020B0604020202020204" charset="0"/>
                <a:cs typeface="Open Sauce" panose="020B0604020202020204" charset="0"/>
              </a:rPr>
              <a:t>darparwr</a:t>
            </a:r>
            <a:endParaRPr lang="en-GB" sz="3300" dirty="0">
              <a:solidFill>
                <a:schemeClr val="bg1"/>
              </a:solidFill>
              <a:latin typeface="Open Sauce Semi-Bold" panose="020B0604020202020204" charset="0"/>
              <a:cs typeface="Open Sauce" panose="020B0604020202020204" charset="0"/>
            </a:endParaRPr>
          </a:p>
          <a:p>
            <a:r>
              <a:rPr lang="en-GB" sz="3300" dirty="0" err="1">
                <a:solidFill>
                  <a:schemeClr val="bg1"/>
                </a:solidFill>
                <a:latin typeface="Open Sauce Semi-Bold" panose="020B0604020202020204" charset="0"/>
                <a:cs typeface="Open Sauce" panose="020B0604020202020204" charset="0"/>
              </a:rPr>
              <a:t>Rhagfyr</a:t>
            </a:r>
            <a:r>
              <a:rPr lang="en-GB" sz="3300" dirty="0">
                <a:solidFill>
                  <a:schemeClr val="bg1"/>
                </a:solidFill>
                <a:latin typeface="Open Sauce Semi-Bold" panose="020B0604020202020204" charset="0"/>
                <a:cs typeface="Open Sauce" panose="020B0604020202020204" charset="0"/>
              </a:rPr>
              <a:t> 2024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C8E64A-CC05-3B47-6A79-5BF87F3544CC}"/>
              </a:ext>
            </a:extLst>
          </p:cNvPr>
          <p:cNvSpPr txBox="1"/>
          <p:nvPr/>
        </p:nvSpPr>
        <p:spPr>
          <a:xfrm>
            <a:off x="914400" y="2835176"/>
            <a:ext cx="777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00FFFF"/>
                </a:solidFill>
                <a:latin typeface="Open Sauce Semi-Bold" panose="020B0604020202020204" charset="0"/>
                <a:cs typeface="Open Sauce" panose="020B0604020202020204" charset="0"/>
              </a:rPr>
              <a:t>Adult and children's services </a:t>
            </a:r>
          </a:p>
          <a:p>
            <a:r>
              <a:rPr lang="en-GB" sz="3400" dirty="0">
                <a:solidFill>
                  <a:srgbClr val="00FFFF"/>
                </a:solidFill>
                <a:latin typeface="Open Sauce Semi-Bold" panose="020B0604020202020204" charset="0"/>
                <a:cs typeface="Open Sauce" panose="020B0604020202020204" charset="0"/>
              </a:rPr>
              <a:t>Provider event</a:t>
            </a:r>
          </a:p>
          <a:p>
            <a:r>
              <a:rPr lang="en-GB" sz="3400" dirty="0">
                <a:solidFill>
                  <a:srgbClr val="00FFFF"/>
                </a:solidFill>
                <a:latin typeface="Open Sauce Semi-Bold" panose="020B0604020202020204" charset="0"/>
                <a:cs typeface="Open Sauce" panose="020B0604020202020204" charset="0"/>
              </a:rPr>
              <a:t>December 2024</a:t>
            </a:r>
            <a:endParaRPr lang="en-GB" sz="3400" dirty="0">
              <a:solidFill>
                <a:srgbClr val="00FFFF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Llun 5" descr="Teams taskbar with More highlighted">
            <a:extLst>
              <a:ext uri="{FF2B5EF4-FFF2-40B4-BE49-F238E27FC236}">
                <a16:creationId xmlns:a16="http://schemas.microsoft.com/office/drawing/2014/main" id="{C9B13AEC-AB8C-472A-6C8E-912CF5D48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935" y="2100799"/>
            <a:ext cx="15411093" cy="179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B3AF8D-EE5A-73F4-488A-08B4BC833621}"/>
              </a:ext>
            </a:extLst>
          </p:cNvPr>
          <p:cNvSpPr txBox="1"/>
          <p:nvPr/>
        </p:nvSpPr>
        <p:spPr>
          <a:xfrm>
            <a:off x="806490" y="2532187"/>
            <a:ext cx="573677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Open Sauce Semi-Bold" panose="020B0604020202020204" charset="0"/>
                <a:ea typeface="Aptos" panose="020B0004020202020204" pitchFamily="34" charset="0"/>
              </a:rPr>
              <a:t>S</a:t>
            </a:r>
            <a:r>
              <a:rPr lang="en-GB" sz="3200" dirty="0">
                <a:solidFill>
                  <a:schemeClr val="bg1"/>
                </a:solidFill>
                <a:effectLst/>
                <a:latin typeface="Open Sauce Semi-Bold" panose="020B0604020202020204" charset="0"/>
                <a:ea typeface="Aptos" panose="020B0004020202020204" pitchFamily="34" charset="0"/>
              </a:rPr>
              <a:t>elect </a:t>
            </a:r>
            <a:r>
              <a:rPr lang="en-GB" sz="3200" b="1" dirty="0">
                <a:solidFill>
                  <a:schemeClr val="bg1"/>
                </a:solidFill>
                <a:effectLst/>
                <a:highlight>
                  <a:srgbClr val="00FFFF"/>
                </a:highlight>
                <a:latin typeface="Open Sauce Semi-Bold" panose="020B0604020202020204" charset="0"/>
                <a:ea typeface="Aptos" panose="020B0004020202020204" pitchFamily="34" charset="0"/>
              </a:rPr>
              <a:t>More</a:t>
            </a:r>
            <a:r>
              <a:rPr lang="en-GB" sz="3200" b="1" dirty="0">
                <a:solidFill>
                  <a:schemeClr val="bg1"/>
                </a:solidFill>
                <a:effectLst/>
                <a:latin typeface="Open Sauce Semi-Bold" panose="020B0604020202020204" charset="0"/>
                <a:ea typeface="Aptos" panose="020B0004020202020204" pitchFamily="34" charset="0"/>
              </a:rPr>
              <a:t>...</a:t>
            </a:r>
            <a:r>
              <a:rPr lang="en-GB" sz="3200" dirty="0">
                <a:solidFill>
                  <a:schemeClr val="bg1"/>
                </a:solidFill>
                <a:effectLst/>
                <a:latin typeface="Open Sauce Semi-Bold" panose="020B0604020202020204" charset="0"/>
                <a:ea typeface="Aptos" panose="020B0004020202020204" pitchFamily="34" charset="0"/>
              </a:rPr>
              <a:t> in your meeting controls</a:t>
            </a:r>
            <a:r>
              <a:rPr lang="en-GB" sz="3200" dirty="0">
                <a:solidFill>
                  <a:schemeClr val="bg1"/>
                </a:solidFill>
                <a:latin typeface="Open Sauce Semi-Bold" panose="020B0604020202020204" charset="0"/>
                <a:ea typeface="Aptos" panose="020B0004020202020204" pitchFamily="34" charset="0"/>
              </a:rPr>
              <a:t>:</a:t>
            </a:r>
            <a:endParaRPr lang="en-GB" sz="3200" dirty="0">
              <a:solidFill>
                <a:schemeClr val="bg1"/>
              </a:solidFill>
              <a:effectLst/>
              <a:latin typeface="Open Sauce Semi-Bold" panose="020B0604020202020204" charset="0"/>
              <a:ea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7E45C8-F2DC-D43D-F2D8-BF161CF464AB}"/>
              </a:ext>
            </a:extLst>
          </p:cNvPr>
          <p:cNvSpPr txBox="1"/>
          <p:nvPr/>
        </p:nvSpPr>
        <p:spPr>
          <a:xfrm>
            <a:off x="816429" y="4958834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effectLst/>
                <a:latin typeface="Open Sauce Semi-Bold" panose="020B0604020202020204" charset="0"/>
                <a:ea typeface="Aptos" panose="020B0004020202020204" pitchFamily="34" charset="0"/>
              </a:rPr>
              <a:t>Then choose </a:t>
            </a:r>
            <a:r>
              <a:rPr lang="en-GB" sz="3200" b="1" dirty="0">
                <a:solidFill>
                  <a:schemeClr val="bg1"/>
                </a:solidFill>
                <a:effectLst/>
                <a:latin typeface="Open Sauce Semi-Bold" panose="020B0604020202020204" charset="0"/>
                <a:ea typeface="Aptos" panose="020B0004020202020204" pitchFamily="34" charset="0"/>
              </a:rPr>
              <a:t>Language and Speech &gt; Choose Language &gt; English (not Original audio)</a:t>
            </a:r>
            <a:endParaRPr lang="en-GB" sz="3200" dirty="0">
              <a:solidFill>
                <a:schemeClr val="bg1"/>
              </a:solidFill>
              <a:effectLst/>
              <a:latin typeface="Open Sauce Semi-Bold" panose="020B0604020202020204" charset="0"/>
              <a:ea typeface="Aptos" panose="020B0004020202020204" pitchFamily="34" charset="0"/>
            </a:endParaRPr>
          </a:p>
        </p:txBody>
      </p:sp>
      <p:pic>
        <p:nvPicPr>
          <p:cNvPr id="1029" name="Llun 4" descr="Screenshot of dropdown menu to confirm language in language interpretation for Microsoft Teams.">
            <a:extLst>
              <a:ext uri="{FF2B5EF4-FFF2-40B4-BE49-F238E27FC236}">
                <a16:creationId xmlns:a16="http://schemas.microsoft.com/office/drawing/2014/main" id="{07AABC89-B8C3-6C7E-1A12-2E4781574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315" y="4922521"/>
            <a:ext cx="8420258" cy="410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680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62025"/>
            <a:ext cx="6438900" cy="529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9"/>
              </a:lnSpc>
              <a:defRPr b="0" i="0"/>
            </a:pPr>
            <a:r>
              <a:rPr lang="1106" sz="3600" b="1" dirty="0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Beth i'w ddisgwyl heddiw ...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305005" y="1003544"/>
            <a:ext cx="6160051" cy="529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9"/>
              </a:lnSpc>
            </a:pPr>
            <a:r>
              <a:rPr lang="en-US" sz="3600" b="1" dirty="0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What to expect today ...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81000" y="2049226"/>
            <a:ext cx="17403526" cy="1285875"/>
            <a:chOff x="0" y="0"/>
            <a:chExt cx="4821815" cy="3386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21815" cy="338667"/>
            </a:xfrm>
            <a:custGeom>
              <a:avLst/>
              <a:gdLst/>
              <a:ahLst/>
              <a:cxnLst/>
              <a:rect l="l" t="t" r="r" b="b"/>
              <a:pathLst>
                <a:path w="4821815" h="338667">
                  <a:moveTo>
                    <a:pt x="4618615" y="0"/>
                  </a:moveTo>
                  <a:cubicBezTo>
                    <a:pt x="4730839" y="0"/>
                    <a:pt x="4821815" y="75813"/>
                    <a:pt x="4821815" y="169333"/>
                  </a:cubicBezTo>
                  <a:cubicBezTo>
                    <a:pt x="4821815" y="262854"/>
                    <a:pt x="4730839" y="338667"/>
                    <a:pt x="4618615" y="338667"/>
                  </a:cubicBezTo>
                  <a:lnTo>
                    <a:pt x="203200" y="338667"/>
                  </a:lnTo>
                  <a:cubicBezTo>
                    <a:pt x="90976" y="338667"/>
                    <a:pt x="0" y="262854"/>
                    <a:pt x="0" y="169333"/>
                  </a:cubicBezTo>
                  <a:cubicBezTo>
                    <a:pt x="0" y="7581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28B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21815" cy="376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02591" y="2161621"/>
            <a:ext cx="6465009" cy="1549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9"/>
              </a:lnSpc>
              <a:defRPr b="0" i="0"/>
            </a:pPr>
            <a:r>
              <a:rPr lang="1106" sz="3200" b="1" dirty="0">
                <a:solidFill>
                  <a:srgbClr val="FFFFFF"/>
                </a:solidFill>
                <a:latin typeface="Open Sauce Semi-Bold" panose="020B0604020202020204" charset="0"/>
                <a:ea typeface="Open Sauce Semi-Bold"/>
                <a:cs typeface="Open Sauce Semi-Bold"/>
                <a:sym typeface="Open Sauce Semi-Bold"/>
              </a:rPr>
              <a:t>Datganiad Blynyddol</a:t>
            </a:r>
            <a:r>
              <a:rPr lang="1106" sz="3200" b="0" dirty="0">
                <a:solidFill>
                  <a:srgbClr val="FFFFFF"/>
                </a:solidFill>
                <a:latin typeface="Open Sauce Semi-Bold" panose="020B0604020202020204" charset="0"/>
                <a:ea typeface="Open Sauce Semi-Bold"/>
                <a:cs typeface="Open Sauce Semi-Bold"/>
                <a:sym typeface="Open Sauce Semi-Bold"/>
              </a:rPr>
              <a:t> </a:t>
            </a:r>
          </a:p>
          <a:p>
            <a:pPr algn="l">
              <a:lnSpc>
                <a:spcPts val="4409"/>
              </a:lnSpc>
              <a:defRPr b="0" i="0"/>
            </a:pPr>
            <a:r>
              <a:rPr lang="1106" sz="2400" dirty="0">
                <a:solidFill>
                  <a:srgbClr val="006D8A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Beth mae'r data yn ei ddweud wrthym? </a:t>
            </a:r>
          </a:p>
          <a:p>
            <a:pPr algn="l">
              <a:lnSpc>
                <a:spcPts val="3570"/>
              </a:lnSpc>
            </a:pPr>
            <a:r>
              <a:rPr lang="en-US" sz="2550" b="1" dirty="0">
                <a:solidFill>
                  <a:srgbClr val="006D8A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Sector news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81000" y="3640914"/>
            <a:ext cx="17403526" cy="2232615"/>
            <a:chOff x="0" y="0"/>
            <a:chExt cx="4821815" cy="35826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21815" cy="358264"/>
            </a:xfrm>
            <a:custGeom>
              <a:avLst/>
              <a:gdLst/>
              <a:ahLst/>
              <a:cxnLst/>
              <a:rect l="l" t="t" r="r" b="b"/>
              <a:pathLst>
                <a:path w="4821815" h="358264">
                  <a:moveTo>
                    <a:pt x="4618615" y="0"/>
                  </a:moveTo>
                  <a:cubicBezTo>
                    <a:pt x="4730839" y="0"/>
                    <a:pt x="4821815" y="80200"/>
                    <a:pt x="4821815" y="179132"/>
                  </a:cubicBezTo>
                  <a:cubicBezTo>
                    <a:pt x="4821815" y="278064"/>
                    <a:pt x="4730839" y="358264"/>
                    <a:pt x="4618615" y="358264"/>
                  </a:cubicBezTo>
                  <a:lnTo>
                    <a:pt x="203200" y="358264"/>
                  </a:lnTo>
                  <a:cubicBezTo>
                    <a:pt x="90976" y="358264"/>
                    <a:pt x="0" y="278064"/>
                    <a:pt x="0" y="179132"/>
                  </a:cubicBezTo>
                  <a:cubicBezTo>
                    <a:pt x="0" y="8020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28B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821815" cy="3963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02589" y="3814699"/>
            <a:ext cx="7455605" cy="1863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defRPr b="0" i="0"/>
            </a:pPr>
            <a:r>
              <a:rPr lang="1106" sz="3200" b="1" dirty="0">
                <a:solidFill>
                  <a:srgbClr val="FFFFFF"/>
                </a:solidFill>
                <a:latin typeface="Open Sauce Semi-Bold" panose="020B0604020202020204" charset="0"/>
                <a:ea typeface="Open Sauce Semi-Bold"/>
                <a:cs typeface="Open Sauce Semi-Bold"/>
                <a:sym typeface="Open Sauce Semi-Bold"/>
              </a:rPr>
              <a:t>Mae'r rhan fwyaf o'r gofal yng Nghymru yn ofal da</a:t>
            </a:r>
          </a:p>
          <a:p>
            <a:pPr algn="l">
              <a:lnSpc>
                <a:spcPts val="3570"/>
              </a:lnSpc>
              <a:defRPr b="0" i="0"/>
            </a:pPr>
            <a:r>
              <a:rPr lang="1106" sz="2400" b="1" dirty="0">
                <a:solidFill>
                  <a:srgbClr val="006D8A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Uchafbwyntiau o adroddiad blynyddol ein Prif Arolygydd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63746" y="6136678"/>
            <a:ext cx="17442409" cy="1430536"/>
            <a:chOff x="0" y="0"/>
            <a:chExt cx="4821815" cy="33866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821815" cy="338667"/>
            </a:xfrm>
            <a:custGeom>
              <a:avLst/>
              <a:gdLst/>
              <a:ahLst/>
              <a:cxnLst/>
              <a:rect l="l" t="t" r="r" b="b"/>
              <a:pathLst>
                <a:path w="4821815" h="338667">
                  <a:moveTo>
                    <a:pt x="4618615" y="0"/>
                  </a:moveTo>
                  <a:cubicBezTo>
                    <a:pt x="4730839" y="0"/>
                    <a:pt x="4821815" y="75813"/>
                    <a:pt x="4821815" y="169333"/>
                  </a:cubicBezTo>
                  <a:cubicBezTo>
                    <a:pt x="4821815" y="262854"/>
                    <a:pt x="4730839" y="338667"/>
                    <a:pt x="4618615" y="338667"/>
                  </a:cubicBezTo>
                  <a:lnTo>
                    <a:pt x="203200" y="338667"/>
                  </a:lnTo>
                  <a:cubicBezTo>
                    <a:pt x="90976" y="338667"/>
                    <a:pt x="0" y="262854"/>
                    <a:pt x="0" y="169333"/>
                  </a:cubicBezTo>
                  <a:cubicBezTo>
                    <a:pt x="0" y="7581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28B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821815" cy="376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38805" y="7861954"/>
            <a:ext cx="17445722" cy="1285875"/>
            <a:chOff x="0" y="0"/>
            <a:chExt cx="4821815" cy="33866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821815" cy="338667"/>
            </a:xfrm>
            <a:custGeom>
              <a:avLst/>
              <a:gdLst/>
              <a:ahLst/>
              <a:cxnLst/>
              <a:rect l="l" t="t" r="r" b="b"/>
              <a:pathLst>
                <a:path w="4821815" h="338667">
                  <a:moveTo>
                    <a:pt x="4618615" y="0"/>
                  </a:moveTo>
                  <a:cubicBezTo>
                    <a:pt x="4730839" y="0"/>
                    <a:pt x="4821815" y="75813"/>
                    <a:pt x="4821815" y="169333"/>
                  </a:cubicBezTo>
                  <a:cubicBezTo>
                    <a:pt x="4821815" y="262854"/>
                    <a:pt x="4730839" y="338667"/>
                    <a:pt x="4618615" y="338667"/>
                  </a:cubicBezTo>
                  <a:lnTo>
                    <a:pt x="203200" y="338667"/>
                  </a:lnTo>
                  <a:cubicBezTo>
                    <a:pt x="90976" y="338667"/>
                    <a:pt x="0" y="262854"/>
                    <a:pt x="0" y="169333"/>
                  </a:cubicBezTo>
                  <a:cubicBezTo>
                    <a:pt x="0" y="7581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28B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821815" cy="376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AutoShape 29"/>
          <p:cNvSpPr/>
          <p:nvPr/>
        </p:nvSpPr>
        <p:spPr>
          <a:xfrm>
            <a:off x="8673475" y="2048988"/>
            <a:ext cx="0" cy="7724474"/>
          </a:xfrm>
          <a:prstGeom prst="line">
            <a:avLst/>
          </a:prstGeom>
          <a:ln w="171450" cap="flat">
            <a:solidFill>
              <a:srgbClr val="006D8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FEDBFE5D-9ADE-BF40-43A3-A451C437630A}"/>
              </a:ext>
            </a:extLst>
          </p:cNvPr>
          <p:cNvSpPr txBox="1"/>
          <p:nvPr/>
        </p:nvSpPr>
        <p:spPr>
          <a:xfrm>
            <a:off x="1028700" y="6320687"/>
            <a:ext cx="6573296" cy="981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9"/>
              </a:lnSpc>
              <a:defRPr b="0" i="0"/>
            </a:pPr>
            <a:r>
              <a:rPr lang="1106" sz="3200" b="1" dirty="0">
                <a:solidFill>
                  <a:srgbClr val="FFFFFF"/>
                </a:solidFill>
                <a:latin typeface="Open Sauce Semi-Bold" panose="020B0604020202020204" charset="0"/>
                <a:ea typeface="Open Sauce Semi-Bold"/>
                <a:cs typeface="Open Sauce Semi-Bold"/>
                <a:sym typeface="Open Sauce Semi-Bold"/>
              </a:rPr>
              <a:t>Diweddariad graddau</a:t>
            </a:r>
            <a:r>
              <a:rPr lang="1106" sz="3200" b="0" dirty="0">
                <a:solidFill>
                  <a:srgbClr val="FFFFFF"/>
                </a:solidFill>
                <a:latin typeface="Open Sauce Semi-Bold" panose="020B0604020202020204" charset="0"/>
                <a:ea typeface="Open Sauce Semi-Bold"/>
                <a:cs typeface="Open Sauce Semi-Bold"/>
                <a:sym typeface="Open Sauce Semi-Bold"/>
              </a:rPr>
              <a:t> </a:t>
            </a:r>
          </a:p>
          <a:p>
            <a:pPr algn="l">
              <a:lnSpc>
                <a:spcPts val="3570"/>
              </a:lnSpc>
              <a:defRPr b="0" i="0"/>
            </a:pPr>
            <a:r>
              <a:rPr lang="1106" sz="2400" b="1" dirty="0">
                <a:solidFill>
                  <a:srgbClr val="006D8A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Paratoi ar gyfer Ebrill 2025</a:t>
            </a:r>
          </a:p>
        </p:txBody>
      </p:sp>
      <p:sp>
        <p:nvSpPr>
          <p:cNvPr id="31" name="TextBox 7">
            <a:extLst>
              <a:ext uri="{FF2B5EF4-FFF2-40B4-BE49-F238E27FC236}">
                <a16:creationId xmlns:a16="http://schemas.microsoft.com/office/drawing/2014/main" id="{A6953A72-3E56-F70D-4423-36955A8CCDDD}"/>
              </a:ext>
            </a:extLst>
          </p:cNvPr>
          <p:cNvSpPr txBox="1"/>
          <p:nvPr/>
        </p:nvSpPr>
        <p:spPr>
          <a:xfrm>
            <a:off x="9305005" y="2172134"/>
            <a:ext cx="6465009" cy="1549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9"/>
              </a:lnSpc>
            </a:pPr>
            <a:r>
              <a:rPr lang="en-US" sz="3150" b="1" dirty="0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Annual Return </a:t>
            </a:r>
          </a:p>
          <a:p>
            <a:pPr algn="l">
              <a:lnSpc>
                <a:spcPts val="4409"/>
              </a:lnSpc>
            </a:pPr>
            <a:r>
              <a:rPr lang="en-US" sz="2500" dirty="0">
                <a:solidFill>
                  <a:srgbClr val="006D8A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What’s the data telling us? </a:t>
            </a:r>
          </a:p>
          <a:p>
            <a:pPr algn="l">
              <a:lnSpc>
                <a:spcPts val="3570"/>
              </a:lnSpc>
            </a:pPr>
            <a:r>
              <a:rPr lang="en-US" sz="2550" b="1" dirty="0">
                <a:solidFill>
                  <a:srgbClr val="006D8A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Sector news</a:t>
            </a:r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13C6FF6C-1A01-6210-C149-73C5E0A59B79}"/>
              </a:ext>
            </a:extLst>
          </p:cNvPr>
          <p:cNvSpPr txBox="1"/>
          <p:nvPr/>
        </p:nvSpPr>
        <p:spPr>
          <a:xfrm>
            <a:off x="9250861" y="3828018"/>
            <a:ext cx="6573296" cy="14473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9"/>
              </a:lnSpc>
            </a:pPr>
            <a:r>
              <a:rPr lang="en-US" sz="3150" b="1" dirty="0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Most care in Wales is good care</a:t>
            </a:r>
          </a:p>
          <a:p>
            <a:pPr algn="l">
              <a:lnSpc>
                <a:spcPts val="3570"/>
              </a:lnSpc>
            </a:pPr>
            <a:r>
              <a:rPr lang="en-US" sz="2550" b="1" dirty="0">
                <a:solidFill>
                  <a:srgbClr val="006D8A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Highlights from our Chief Inspector’s annual report</a:t>
            </a:r>
          </a:p>
        </p:txBody>
      </p:sp>
      <p:sp>
        <p:nvSpPr>
          <p:cNvPr id="33" name="TextBox 11">
            <a:extLst>
              <a:ext uri="{FF2B5EF4-FFF2-40B4-BE49-F238E27FC236}">
                <a16:creationId xmlns:a16="http://schemas.microsoft.com/office/drawing/2014/main" id="{E3E16A1E-9AD9-2F48-3D4E-15520FE22D1C}"/>
              </a:ext>
            </a:extLst>
          </p:cNvPr>
          <p:cNvSpPr txBox="1"/>
          <p:nvPr/>
        </p:nvSpPr>
        <p:spPr>
          <a:xfrm>
            <a:off x="9338135" y="6279918"/>
            <a:ext cx="6573296" cy="9857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9"/>
              </a:lnSpc>
            </a:pPr>
            <a:r>
              <a:rPr lang="en-US" sz="3150" b="1" dirty="0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Ratings update </a:t>
            </a:r>
          </a:p>
          <a:p>
            <a:pPr algn="l">
              <a:lnSpc>
                <a:spcPts val="3570"/>
              </a:lnSpc>
            </a:pPr>
            <a:r>
              <a:rPr lang="en-US" sz="2550" b="1" dirty="0">
                <a:solidFill>
                  <a:srgbClr val="006D8A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Getting ready for April 2025</a:t>
            </a:r>
          </a:p>
        </p:txBody>
      </p:sp>
      <p:sp>
        <p:nvSpPr>
          <p:cNvPr id="34" name="TextBox 11">
            <a:extLst>
              <a:ext uri="{FF2B5EF4-FFF2-40B4-BE49-F238E27FC236}">
                <a16:creationId xmlns:a16="http://schemas.microsoft.com/office/drawing/2014/main" id="{ED5B7ACA-A9EE-35A0-7E1B-0678016ACD8A}"/>
              </a:ext>
            </a:extLst>
          </p:cNvPr>
          <p:cNvSpPr txBox="1"/>
          <p:nvPr/>
        </p:nvSpPr>
        <p:spPr>
          <a:xfrm>
            <a:off x="1028700" y="8012031"/>
            <a:ext cx="6573296" cy="9857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9"/>
              </a:lnSpc>
              <a:defRPr b="0" i="0"/>
            </a:pPr>
            <a:r>
              <a:rPr lang="1106" sz="3150" b="1" dirty="0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Diwylliannau cadarnhaol</a:t>
            </a:r>
          </a:p>
          <a:p>
            <a:pPr algn="l">
              <a:lnSpc>
                <a:spcPts val="3570"/>
              </a:lnSpc>
              <a:defRPr b="0" i="0"/>
            </a:pPr>
            <a:r>
              <a:rPr lang="1106" sz="2550" b="1" dirty="0">
                <a:solidFill>
                  <a:srgbClr val="006D8A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Gwaith hyd yma</a:t>
            </a:r>
          </a:p>
        </p:txBody>
      </p:sp>
      <p:sp>
        <p:nvSpPr>
          <p:cNvPr id="35" name="TextBox 11">
            <a:extLst>
              <a:ext uri="{FF2B5EF4-FFF2-40B4-BE49-F238E27FC236}">
                <a16:creationId xmlns:a16="http://schemas.microsoft.com/office/drawing/2014/main" id="{8476630E-2713-820B-6A09-CE0C0E08EDE8}"/>
              </a:ext>
            </a:extLst>
          </p:cNvPr>
          <p:cNvSpPr txBox="1"/>
          <p:nvPr/>
        </p:nvSpPr>
        <p:spPr>
          <a:xfrm>
            <a:off x="9314944" y="8001776"/>
            <a:ext cx="6573296" cy="9857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9"/>
              </a:lnSpc>
            </a:pPr>
            <a:r>
              <a:rPr lang="en-US" sz="3150" b="1" dirty="0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Positive cultures</a:t>
            </a:r>
          </a:p>
          <a:p>
            <a:pPr algn="l">
              <a:lnSpc>
                <a:spcPts val="3570"/>
              </a:lnSpc>
            </a:pPr>
            <a:r>
              <a:rPr lang="en-US" sz="2550" b="1" dirty="0">
                <a:solidFill>
                  <a:srgbClr val="006D8A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Work to date</a:t>
            </a:r>
          </a:p>
        </p:txBody>
      </p:sp>
    </p:spTree>
    <p:extLst>
      <p:ext uri="{BB962C8B-B14F-4D97-AF65-F5344CB8AC3E}">
        <p14:creationId xmlns:p14="http://schemas.microsoft.com/office/powerpoint/2010/main" val="100480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F589054C-6434-FCF7-BEC6-A22DB3322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1204057"/>
            <a:ext cx="10547540" cy="7878885"/>
          </a:xfrm>
          <a:prstGeom prst="rect">
            <a:avLst/>
          </a:prstGeom>
        </p:spPr>
      </p:pic>
      <p:sp>
        <p:nvSpPr>
          <p:cNvPr id="38" name="TextBox 2">
            <a:extLst>
              <a:ext uri="{FF2B5EF4-FFF2-40B4-BE49-F238E27FC236}">
                <a16:creationId xmlns:a16="http://schemas.microsoft.com/office/drawing/2014/main" id="{9798ACF3-F685-2E0D-F1D0-FEFD8F376741}"/>
              </a:ext>
            </a:extLst>
          </p:cNvPr>
          <p:cNvSpPr txBox="1"/>
          <p:nvPr/>
        </p:nvSpPr>
        <p:spPr>
          <a:xfrm>
            <a:off x="806260" y="4685183"/>
            <a:ext cx="6438900" cy="529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9"/>
              </a:lnSpc>
            </a:pPr>
            <a:r>
              <a:rPr lang="en-US" sz="3600" b="1" dirty="0">
                <a:solidFill>
                  <a:srgbClr val="00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Your annual return 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11A978-6732-A713-BE3B-52305B8685DC}"/>
              </a:ext>
            </a:extLst>
          </p:cNvPr>
          <p:cNvSpPr txBox="1"/>
          <p:nvPr/>
        </p:nvSpPr>
        <p:spPr>
          <a:xfrm>
            <a:off x="826138" y="2857500"/>
            <a:ext cx="5562600" cy="10935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9"/>
              </a:lnSpc>
              <a:defRPr b="0" i="0"/>
            </a:pPr>
            <a:r>
              <a:rPr lang="1106" sz="3600" b="1" dirty="0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Eich datganiad blynyddol 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2">
            <a:extLst>
              <a:ext uri="{FF2B5EF4-FFF2-40B4-BE49-F238E27FC236}">
                <a16:creationId xmlns:a16="http://schemas.microsoft.com/office/drawing/2014/main" id="{9798ACF3-F685-2E0D-F1D0-FEFD8F376741}"/>
              </a:ext>
            </a:extLst>
          </p:cNvPr>
          <p:cNvSpPr txBox="1"/>
          <p:nvPr/>
        </p:nvSpPr>
        <p:spPr>
          <a:xfrm>
            <a:off x="806260" y="4685183"/>
            <a:ext cx="6438900" cy="22220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9"/>
              </a:lnSpc>
            </a:pPr>
            <a:r>
              <a:rPr lang="en-US" sz="8000" b="1" dirty="0">
                <a:solidFill>
                  <a:srgbClr val="00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Julie Heal</a:t>
            </a:r>
          </a:p>
          <a:p>
            <a:pPr algn="l">
              <a:lnSpc>
                <a:spcPts val="4409"/>
              </a:lnSpc>
            </a:pPr>
            <a:endParaRPr lang="en-US" sz="8000" b="1" dirty="0">
              <a:solidFill>
                <a:srgbClr val="00FFFF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  <a:p>
            <a:pPr algn="l">
              <a:lnSpc>
                <a:spcPts val="4409"/>
              </a:lnSpc>
            </a:pPr>
            <a:r>
              <a:rPr lang="en-US" sz="3600" b="1" dirty="0">
                <a:solidFill>
                  <a:srgbClr val="00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Head of Adult and Children’s services - CIW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11A978-6732-A713-BE3B-52305B8685DC}"/>
              </a:ext>
            </a:extLst>
          </p:cNvPr>
          <p:cNvSpPr txBox="1"/>
          <p:nvPr/>
        </p:nvSpPr>
        <p:spPr>
          <a:xfrm>
            <a:off x="826138" y="2857500"/>
            <a:ext cx="5562600" cy="564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9"/>
              </a:lnSpc>
              <a:defRPr b="0" i="0"/>
            </a:pPr>
            <a:r>
              <a:rPr lang="en-GB" sz="4800" b="1" dirty="0" err="1">
                <a:solidFill>
                  <a:srgbClr val="FFFFFF"/>
                </a:solidFill>
                <a:latin typeface="Open Sauce Semi-Bold" panose="020B0604020202020204" charset="0"/>
                <a:ea typeface="Open Sauce Semi-Bold"/>
                <a:cs typeface="Open Sauce Semi-Bold"/>
                <a:sym typeface="Open Sauce Semi-Bold"/>
              </a:rPr>
              <a:t>Croeso</a:t>
            </a:r>
            <a:endParaRPr lang="1106" sz="4800" b="1" dirty="0">
              <a:solidFill>
                <a:srgbClr val="FFFFFF"/>
              </a:solidFill>
              <a:latin typeface="Open Sauce Semi-Bold" panose="020B0604020202020204" charset="0"/>
              <a:ea typeface="Open Sauce Semi-Bold"/>
              <a:cs typeface="Open Sauce Semi-Bold"/>
              <a:sym typeface="Open Sauce Semi-Bold"/>
            </a:endParaRPr>
          </a:p>
        </p:txBody>
      </p:sp>
    </p:spTree>
    <p:extLst>
      <p:ext uri="{BB962C8B-B14F-4D97-AF65-F5344CB8AC3E}">
        <p14:creationId xmlns:p14="http://schemas.microsoft.com/office/powerpoint/2010/main" val="1535540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42057"/>
            <a:ext cx="18915617" cy="12602530"/>
          </a:xfrm>
          <a:custGeom>
            <a:avLst/>
            <a:gdLst/>
            <a:ahLst/>
            <a:cxnLst/>
            <a:rect l="l" t="t" r="r" b="b"/>
            <a:pathLst>
              <a:path w="18915617" h="12602530">
                <a:moveTo>
                  <a:pt x="0" y="0"/>
                </a:moveTo>
                <a:lnTo>
                  <a:pt x="18915617" y="0"/>
                </a:lnTo>
                <a:lnTo>
                  <a:pt x="18915617" y="12602530"/>
                </a:lnTo>
                <a:lnTo>
                  <a:pt x="0" y="126025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-1905000" y="8250566"/>
            <a:ext cx="8810895" cy="1543050"/>
            <a:chOff x="0" y="0"/>
            <a:chExt cx="1954303" cy="406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4303" cy="406400"/>
            </a:xfrm>
            <a:custGeom>
              <a:avLst/>
              <a:gdLst/>
              <a:ahLst/>
              <a:cxnLst/>
              <a:rect l="l" t="t" r="r" b="b"/>
              <a:pathLst>
                <a:path w="1954303" h="406400">
                  <a:moveTo>
                    <a:pt x="1751103" y="0"/>
                  </a:moveTo>
                  <a:cubicBezTo>
                    <a:pt x="1863328" y="0"/>
                    <a:pt x="1954303" y="90976"/>
                    <a:pt x="1954303" y="203200"/>
                  </a:cubicBezTo>
                  <a:cubicBezTo>
                    <a:pt x="1954303" y="315424"/>
                    <a:pt x="1863328" y="406400"/>
                    <a:pt x="175110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6D8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54303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1558" y="8437078"/>
            <a:ext cx="5448300" cy="10802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09"/>
              </a:lnSpc>
              <a:defRPr b="0" i="0"/>
            </a:pPr>
            <a:r>
              <a:rPr lang="1106" sz="3150" b="1" dirty="0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Mae'r rhan fwyaf o'r gofal yn ofal da ...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1495372" y="8250566"/>
            <a:ext cx="9002428" cy="1543050"/>
            <a:chOff x="0" y="0"/>
            <a:chExt cx="1954303" cy="406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4303" cy="406400"/>
            </a:xfrm>
            <a:custGeom>
              <a:avLst/>
              <a:gdLst/>
              <a:ahLst/>
              <a:cxnLst/>
              <a:rect l="l" t="t" r="r" b="b"/>
              <a:pathLst>
                <a:path w="1954303" h="406400">
                  <a:moveTo>
                    <a:pt x="1751103" y="0"/>
                  </a:moveTo>
                  <a:cubicBezTo>
                    <a:pt x="1863328" y="0"/>
                    <a:pt x="1954303" y="90976"/>
                    <a:pt x="1954303" y="203200"/>
                  </a:cubicBezTo>
                  <a:cubicBezTo>
                    <a:pt x="1954303" y="315424"/>
                    <a:pt x="1863328" y="406400"/>
                    <a:pt x="175110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6D8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954303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288220" y="8719207"/>
            <a:ext cx="5771180" cy="5160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 b="1" dirty="0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Most care is good care ...</a:t>
            </a:r>
          </a:p>
        </p:txBody>
      </p:sp>
      <p:sp>
        <p:nvSpPr>
          <p:cNvPr id="11" name="Freeform 2">
            <a:extLst>
              <a:ext uri="{FF2B5EF4-FFF2-40B4-BE49-F238E27FC236}">
                <a16:creationId xmlns:a16="http://schemas.microsoft.com/office/drawing/2014/main" id="{1AB89855-BF10-AC44-F7FB-4C00798F1AC3}"/>
              </a:ext>
            </a:extLst>
          </p:cNvPr>
          <p:cNvSpPr/>
          <p:nvPr/>
        </p:nvSpPr>
        <p:spPr>
          <a:xfrm>
            <a:off x="10972800" y="-832898"/>
            <a:ext cx="9305211" cy="6516607"/>
          </a:xfrm>
          <a:custGeom>
            <a:avLst/>
            <a:gdLst/>
            <a:ahLst/>
            <a:cxnLst/>
            <a:rect l="l" t="t" r="r" b="b"/>
            <a:pathLst>
              <a:path w="15333823" h="9832814">
                <a:moveTo>
                  <a:pt x="0" y="0"/>
                </a:moveTo>
                <a:lnTo>
                  <a:pt x="15333824" y="0"/>
                </a:lnTo>
                <a:lnTo>
                  <a:pt x="15333824" y="9832814"/>
                </a:lnTo>
                <a:lnTo>
                  <a:pt x="0" y="9832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I report summary video">
            <a:hlinkClick r:id="" action="ppaction://media"/>
            <a:extLst>
              <a:ext uri="{FF2B5EF4-FFF2-40B4-BE49-F238E27FC236}">
                <a16:creationId xmlns:a16="http://schemas.microsoft.com/office/drawing/2014/main" id="{9BC590C1-DF96-BD65-0757-953D5F8A85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6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3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miling with her mouth open&#10;&#10;Description automatically generated">
            <a:extLst>
              <a:ext uri="{FF2B5EF4-FFF2-40B4-BE49-F238E27FC236}">
                <a16:creationId xmlns:a16="http://schemas.microsoft.com/office/drawing/2014/main" id="{9BB544BB-FE6D-E8F5-8AC8-9ED4A6CAA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-141866"/>
            <a:ext cx="10400705" cy="104007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0A52EC-5785-DB34-5395-C8E6BD5266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61" y="3848100"/>
            <a:ext cx="10753344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44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Sandra Stacey, Cyngor Sir y Fflint / Flintshire County Council - Y Gwobrau / The Accolades 2024">
            <a:hlinkClick r:id="" action="ppaction://media"/>
            <a:extLst>
              <a:ext uri="{FF2B5EF4-FFF2-40B4-BE49-F238E27FC236}">
                <a16:creationId xmlns:a16="http://schemas.microsoft.com/office/drawing/2014/main" id="{FA3BE6EA-2C2D-3862-388B-8F806EA5F4D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0460" y="-22860"/>
            <a:ext cx="18247540" cy="10309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Action for Children, Seibiannau Byr y Fro / Vale Short Breaks - Y Gwobrau / The Accolades 2024">
            <a:hlinkClick r:id="" action="ppaction://media"/>
            <a:extLst>
              <a:ext uri="{FF2B5EF4-FFF2-40B4-BE49-F238E27FC236}">
                <a16:creationId xmlns:a16="http://schemas.microsoft.com/office/drawing/2014/main" id="{3231044C-1D4A-2B7B-F643-E1F2DA71C59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22860"/>
            <a:ext cx="18288000" cy="1033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19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Linda Campbell, Cerecare - Y Gwobrau / The Accolades 2024">
            <a:hlinkClick r:id="" action="ppaction://media"/>
            <a:extLst>
              <a:ext uri="{FF2B5EF4-FFF2-40B4-BE49-F238E27FC236}">
                <a16:creationId xmlns:a16="http://schemas.microsoft.com/office/drawing/2014/main" id="{BCC98C1A-646F-66EE-669E-2E06B5D019D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22860"/>
            <a:ext cx="18288000" cy="1033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61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24372" y="3951952"/>
            <a:ext cx="5517070" cy="5551769"/>
          </a:xfrm>
          <a:custGeom>
            <a:avLst/>
            <a:gdLst/>
            <a:ahLst/>
            <a:cxnLst/>
            <a:rect l="l" t="t" r="r" b="b"/>
            <a:pathLst>
              <a:path w="5517070" h="5551769">
                <a:moveTo>
                  <a:pt x="0" y="0"/>
                </a:moveTo>
                <a:lnTo>
                  <a:pt x="5517070" y="0"/>
                </a:lnTo>
                <a:lnTo>
                  <a:pt x="5517070" y="5551769"/>
                </a:lnTo>
                <a:lnTo>
                  <a:pt x="0" y="55517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7710362" y="2237373"/>
            <a:ext cx="2345090" cy="863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Ratings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C029085B-633A-D9D9-6564-9ED53139CE63}"/>
              </a:ext>
            </a:extLst>
          </p:cNvPr>
          <p:cNvSpPr txBox="1"/>
          <p:nvPr/>
        </p:nvSpPr>
        <p:spPr>
          <a:xfrm>
            <a:off x="6825507" y="1416699"/>
            <a:ext cx="4114800" cy="820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defRPr b="0" i="0"/>
            </a:pPr>
            <a:r>
              <a:rPr lang="1106" sz="5000" b="1" dirty="0">
                <a:solidFill>
                  <a:srgbClr val="5CE1E6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Graddau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57402" y="1551099"/>
            <a:ext cx="4130472" cy="1806744"/>
            <a:chOff x="0" y="0"/>
            <a:chExt cx="1087861" cy="4758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7861" cy="475850"/>
            </a:xfrm>
            <a:custGeom>
              <a:avLst/>
              <a:gdLst/>
              <a:ahLst/>
              <a:cxnLst/>
              <a:rect l="l" t="t" r="r" b="b"/>
              <a:pathLst>
                <a:path w="1087861" h="475850">
                  <a:moveTo>
                    <a:pt x="95591" y="0"/>
                  </a:moveTo>
                  <a:lnTo>
                    <a:pt x="992270" y="0"/>
                  </a:lnTo>
                  <a:cubicBezTo>
                    <a:pt x="1045063" y="0"/>
                    <a:pt x="1087861" y="42798"/>
                    <a:pt x="1087861" y="95591"/>
                  </a:cubicBezTo>
                  <a:lnTo>
                    <a:pt x="1087861" y="380259"/>
                  </a:lnTo>
                  <a:cubicBezTo>
                    <a:pt x="1087861" y="405611"/>
                    <a:pt x="1077790" y="429925"/>
                    <a:pt x="1059863" y="447852"/>
                  </a:cubicBezTo>
                  <a:cubicBezTo>
                    <a:pt x="1041936" y="465779"/>
                    <a:pt x="1017622" y="475850"/>
                    <a:pt x="992270" y="475850"/>
                  </a:cubicBezTo>
                  <a:lnTo>
                    <a:pt x="95591" y="475850"/>
                  </a:lnTo>
                  <a:cubicBezTo>
                    <a:pt x="42798" y="475850"/>
                    <a:pt x="0" y="433052"/>
                    <a:pt x="0" y="380259"/>
                  </a:cubicBezTo>
                  <a:lnTo>
                    <a:pt x="0" y="95591"/>
                  </a:lnTo>
                  <a:cubicBezTo>
                    <a:pt x="0" y="42798"/>
                    <a:pt x="42798" y="0"/>
                    <a:pt x="95591" y="0"/>
                  </a:cubicBezTo>
                  <a:close/>
                </a:path>
              </a:pathLst>
            </a:custGeom>
            <a:solidFill>
              <a:srgbClr val="F28B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087861" cy="51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751090" y="3922790"/>
            <a:ext cx="4130472" cy="1806744"/>
            <a:chOff x="0" y="0"/>
            <a:chExt cx="5507297" cy="2408992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5507297" cy="2408992"/>
              <a:chOff x="0" y="0"/>
              <a:chExt cx="1087861" cy="47585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087861" cy="475850"/>
              </a:xfrm>
              <a:custGeom>
                <a:avLst/>
                <a:gdLst/>
                <a:ahLst/>
                <a:cxnLst/>
                <a:rect l="l" t="t" r="r" b="b"/>
                <a:pathLst>
                  <a:path w="1087861" h="475850">
                    <a:moveTo>
                      <a:pt x="95591" y="0"/>
                    </a:moveTo>
                    <a:lnTo>
                      <a:pt x="992270" y="0"/>
                    </a:lnTo>
                    <a:cubicBezTo>
                      <a:pt x="1045063" y="0"/>
                      <a:pt x="1087861" y="42798"/>
                      <a:pt x="1087861" y="95591"/>
                    </a:cubicBezTo>
                    <a:lnTo>
                      <a:pt x="1087861" y="380259"/>
                    </a:lnTo>
                    <a:cubicBezTo>
                      <a:pt x="1087861" y="405611"/>
                      <a:pt x="1077790" y="429925"/>
                      <a:pt x="1059863" y="447852"/>
                    </a:cubicBezTo>
                    <a:cubicBezTo>
                      <a:pt x="1041936" y="465779"/>
                      <a:pt x="1017622" y="475850"/>
                      <a:pt x="992270" y="475850"/>
                    </a:cubicBezTo>
                    <a:lnTo>
                      <a:pt x="95591" y="475850"/>
                    </a:lnTo>
                    <a:cubicBezTo>
                      <a:pt x="42798" y="475850"/>
                      <a:pt x="0" y="433052"/>
                      <a:pt x="0" y="380259"/>
                    </a:cubicBezTo>
                    <a:lnTo>
                      <a:pt x="0" y="95591"/>
                    </a:lnTo>
                    <a:cubicBezTo>
                      <a:pt x="0" y="42798"/>
                      <a:pt x="42798" y="0"/>
                      <a:pt x="95591" y="0"/>
                    </a:cubicBezTo>
                    <a:close/>
                  </a:path>
                </a:pathLst>
              </a:custGeom>
              <a:solidFill>
                <a:srgbClr val="F28B00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087861" cy="5139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0" y="507930"/>
              <a:ext cx="5507297" cy="6965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09"/>
                </a:lnSpc>
                <a:defRPr b="0" i="0"/>
              </a:pPr>
              <a:r>
                <a:rPr lang="1106" sz="3150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Grŵp rhanddeiliaid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137821"/>
              <a:ext cx="5507297" cy="6965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09"/>
                </a:lnSpc>
              </a:pPr>
              <a:r>
                <a:rPr lang="en-US" sz="3150" b="1">
                  <a:solidFill>
                    <a:srgbClr val="006D8A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Stakeholder Group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94291" y="3922790"/>
            <a:ext cx="4130472" cy="1806744"/>
            <a:chOff x="0" y="0"/>
            <a:chExt cx="1087861" cy="4758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87861" cy="475850"/>
            </a:xfrm>
            <a:custGeom>
              <a:avLst/>
              <a:gdLst/>
              <a:ahLst/>
              <a:cxnLst/>
              <a:rect l="l" t="t" r="r" b="b"/>
              <a:pathLst>
                <a:path w="1087861" h="475850">
                  <a:moveTo>
                    <a:pt x="95591" y="0"/>
                  </a:moveTo>
                  <a:lnTo>
                    <a:pt x="992270" y="0"/>
                  </a:lnTo>
                  <a:cubicBezTo>
                    <a:pt x="1045063" y="0"/>
                    <a:pt x="1087861" y="42798"/>
                    <a:pt x="1087861" y="95591"/>
                  </a:cubicBezTo>
                  <a:lnTo>
                    <a:pt x="1087861" y="380259"/>
                  </a:lnTo>
                  <a:cubicBezTo>
                    <a:pt x="1087861" y="405611"/>
                    <a:pt x="1077790" y="429925"/>
                    <a:pt x="1059863" y="447852"/>
                  </a:cubicBezTo>
                  <a:cubicBezTo>
                    <a:pt x="1041936" y="465779"/>
                    <a:pt x="1017622" y="475850"/>
                    <a:pt x="992270" y="475850"/>
                  </a:cubicBezTo>
                  <a:lnTo>
                    <a:pt x="95591" y="475850"/>
                  </a:lnTo>
                  <a:cubicBezTo>
                    <a:pt x="42798" y="475850"/>
                    <a:pt x="0" y="433052"/>
                    <a:pt x="0" y="380259"/>
                  </a:cubicBezTo>
                  <a:lnTo>
                    <a:pt x="0" y="95591"/>
                  </a:lnTo>
                  <a:cubicBezTo>
                    <a:pt x="0" y="42798"/>
                    <a:pt x="42798" y="0"/>
                    <a:pt x="95591" y="0"/>
                  </a:cubicBezTo>
                  <a:close/>
                </a:path>
              </a:pathLst>
            </a:custGeom>
            <a:solidFill>
              <a:srgbClr val="F28B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087861" cy="51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979247" y="6346700"/>
            <a:ext cx="4130472" cy="2911600"/>
            <a:chOff x="0" y="0"/>
            <a:chExt cx="5507297" cy="3882133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5507297" cy="3882133"/>
              <a:chOff x="0" y="0"/>
              <a:chExt cx="1087861" cy="76684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087861" cy="766841"/>
              </a:xfrm>
              <a:custGeom>
                <a:avLst/>
                <a:gdLst/>
                <a:ahLst/>
                <a:cxnLst/>
                <a:rect l="l" t="t" r="r" b="b"/>
                <a:pathLst>
                  <a:path w="1087861" h="766841">
                    <a:moveTo>
                      <a:pt x="95591" y="0"/>
                    </a:moveTo>
                    <a:lnTo>
                      <a:pt x="992270" y="0"/>
                    </a:lnTo>
                    <a:cubicBezTo>
                      <a:pt x="1045063" y="0"/>
                      <a:pt x="1087861" y="42798"/>
                      <a:pt x="1087861" y="95591"/>
                    </a:cubicBezTo>
                    <a:lnTo>
                      <a:pt x="1087861" y="671250"/>
                    </a:lnTo>
                    <a:cubicBezTo>
                      <a:pt x="1087861" y="696602"/>
                      <a:pt x="1077790" y="720916"/>
                      <a:pt x="1059863" y="738843"/>
                    </a:cubicBezTo>
                    <a:cubicBezTo>
                      <a:pt x="1041936" y="756770"/>
                      <a:pt x="1017622" y="766841"/>
                      <a:pt x="992270" y="766841"/>
                    </a:cubicBezTo>
                    <a:lnTo>
                      <a:pt x="95591" y="766841"/>
                    </a:lnTo>
                    <a:cubicBezTo>
                      <a:pt x="42798" y="766841"/>
                      <a:pt x="0" y="724043"/>
                      <a:pt x="0" y="671250"/>
                    </a:cubicBezTo>
                    <a:lnTo>
                      <a:pt x="0" y="95591"/>
                    </a:lnTo>
                    <a:cubicBezTo>
                      <a:pt x="0" y="42798"/>
                      <a:pt x="42798" y="0"/>
                      <a:pt x="95591" y="0"/>
                    </a:cubicBezTo>
                    <a:close/>
                  </a:path>
                </a:pathLst>
              </a:custGeom>
              <a:solidFill>
                <a:srgbClr val="F28B00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1087861" cy="8049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0" y="507930"/>
              <a:ext cx="5507297" cy="14331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09"/>
                </a:lnSpc>
                <a:defRPr b="0" i="0"/>
              </a:pPr>
              <a:r>
                <a:rPr lang="1106" sz="3150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Dyfarnu a disgrifio graddau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874391"/>
              <a:ext cx="5507297" cy="14331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09"/>
                </a:lnSpc>
              </a:pPr>
              <a:r>
                <a:rPr lang="en-US" sz="3150" b="1">
                  <a:solidFill>
                    <a:srgbClr val="006D8A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Awarding &amp; describing ratings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055380" y="6346700"/>
            <a:ext cx="4130472" cy="2752761"/>
            <a:chOff x="0" y="0"/>
            <a:chExt cx="5507297" cy="3670348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5507297" cy="3670348"/>
              <a:chOff x="0" y="0"/>
              <a:chExt cx="1087861" cy="725007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087861" cy="725007"/>
              </a:xfrm>
              <a:custGeom>
                <a:avLst/>
                <a:gdLst/>
                <a:ahLst/>
                <a:cxnLst/>
                <a:rect l="l" t="t" r="r" b="b"/>
                <a:pathLst>
                  <a:path w="1087861" h="725007">
                    <a:moveTo>
                      <a:pt x="95591" y="0"/>
                    </a:moveTo>
                    <a:lnTo>
                      <a:pt x="992270" y="0"/>
                    </a:lnTo>
                    <a:cubicBezTo>
                      <a:pt x="1045063" y="0"/>
                      <a:pt x="1087861" y="42798"/>
                      <a:pt x="1087861" y="95591"/>
                    </a:cubicBezTo>
                    <a:lnTo>
                      <a:pt x="1087861" y="629416"/>
                    </a:lnTo>
                    <a:cubicBezTo>
                      <a:pt x="1087861" y="654768"/>
                      <a:pt x="1077790" y="679082"/>
                      <a:pt x="1059863" y="697009"/>
                    </a:cubicBezTo>
                    <a:cubicBezTo>
                      <a:pt x="1041936" y="714936"/>
                      <a:pt x="1017622" y="725007"/>
                      <a:pt x="992270" y="725007"/>
                    </a:cubicBezTo>
                    <a:lnTo>
                      <a:pt x="95591" y="725007"/>
                    </a:lnTo>
                    <a:cubicBezTo>
                      <a:pt x="42798" y="725007"/>
                      <a:pt x="0" y="682209"/>
                      <a:pt x="0" y="629416"/>
                    </a:cubicBezTo>
                    <a:lnTo>
                      <a:pt x="0" y="95591"/>
                    </a:lnTo>
                    <a:cubicBezTo>
                      <a:pt x="0" y="42798"/>
                      <a:pt x="42798" y="0"/>
                      <a:pt x="95591" y="0"/>
                    </a:cubicBezTo>
                    <a:close/>
                  </a:path>
                </a:pathLst>
              </a:custGeom>
              <a:solidFill>
                <a:srgbClr val="F28B00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1087861" cy="7631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0" y="517455"/>
              <a:ext cx="5507297" cy="12751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50"/>
                </a:lnSpc>
                <a:defRPr b="0" i="0"/>
              </a:pPr>
              <a:r>
                <a:rPr lang="1106" sz="2750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Arddangos a rhannu graddau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836444"/>
              <a:ext cx="5507297" cy="12592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50"/>
                </a:lnSpc>
              </a:pPr>
              <a:r>
                <a:rPr lang="en-US" sz="2750" b="1">
                  <a:solidFill>
                    <a:srgbClr val="006D8A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Displaying &amp; communicating ratings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128828" y="6346700"/>
            <a:ext cx="4130472" cy="2911600"/>
            <a:chOff x="0" y="0"/>
            <a:chExt cx="5507297" cy="3882133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5507297" cy="3882133"/>
              <a:chOff x="0" y="0"/>
              <a:chExt cx="1087861" cy="766841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087861" cy="766841"/>
              </a:xfrm>
              <a:custGeom>
                <a:avLst/>
                <a:gdLst/>
                <a:ahLst/>
                <a:cxnLst/>
                <a:rect l="l" t="t" r="r" b="b"/>
                <a:pathLst>
                  <a:path w="1087861" h="766841">
                    <a:moveTo>
                      <a:pt x="95591" y="0"/>
                    </a:moveTo>
                    <a:lnTo>
                      <a:pt x="992270" y="0"/>
                    </a:lnTo>
                    <a:cubicBezTo>
                      <a:pt x="1045063" y="0"/>
                      <a:pt x="1087861" y="42798"/>
                      <a:pt x="1087861" y="95591"/>
                    </a:cubicBezTo>
                    <a:lnTo>
                      <a:pt x="1087861" y="671250"/>
                    </a:lnTo>
                    <a:cubicBezTo>
                      <a:pt x="1087861" y="696602"/>
                      <a:pt x="1077790" y="720916"/>
                      <a:pt x="1059863" y="738843"/>
                    </a:cubicBezTo>
                    <a:cubicBezTo>
                      <a:pt x="1041936" y="756770"/>
                      <a:pt x="1017622" y="766841"/>
                      <a:pt x="992270" y="766841"/>
                    </a:cubicBezTo>
                    <a:lnTo>
                      <a:pt x="95591" y="766841"/>
                    </a:lnTo>
                    <a:cubicBezTo>
                      <a:pt x="42798" y="766841"/>
                      <a:pt x="0" y="724043"/>
                      <a:pt x="0" y="671250"/>
                    </a:cubicBezTo>
                    <a:lnTo>
                      <a:pt x="0" y="95591"/>
                    </a:lnTo>
                    <a:cubicBezTo>
                      <a:pt x="0" y="42798"/>
                      <a:pt x="42798" y="0"/>
                      <a:pt x="95591" y="0"/>
                    </a:cubicBezTo>
                    <a:close/>
                  </a:path>
                </a:pathLst>
              </a:custGeom>
              <a:solidFill>
                <a:srgbClr val="F28B00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1087861" cy="8049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0" y="507931"/>
              <a:ext cx="5507297" cy="14403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09"/>
                </a:lnSpc>
                <a:defRPr b="0" i="0"/>
              </a:pPr>
              <a:r>
                <a:rPr lang="1106" sz="3150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Dysgu a </a:t>
              </a:r>
              <a:endParaRPr lang="en-GB" sz="3150" b="1" dirty="0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endParaRPr>
            </a:p>
            <a:p>
              <a:pPr algn="ctr">
                <a:lnSpc>
                  <a:spcPts val="4409"/>
                </a:lnSpc>
                <a:defRPr b="0" i="0"/>
              </a:pPr>
              <a:r>
                <a:rPr lang="1106" sz="3150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datblygu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874391"/>
              <a:ext cx="5507297" cy="14331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09"/>
                </a:lnSpc>
              </a:pPr>
              <a:r>
                <a:rPr lang="en-US" sz="3150" b="1">
                  <a:solidFill>
                    <a:srgbClr val="006D8A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Learning &amp; development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 rot="5400000">
            <a:off x="-2388398" y="4405004"/>
            <a:ext cx="7681338" cy="2025253"/>
            <a:chOff x="0" y="0"/>
            <a:chExt cx="2023069" cy="5334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023069" cy="533400"/>
            </a:xfrm>
            <a:custGeom>
              <a:avLst/>
              <a:gdLst/>
              <a:ahLst/>
              <a:cxnLst/>
              <a:rect l="l" t="t" r="r" b="b"/>
              <a:pathLst>
                <a:path w="2023069" h="533400">
                  <a:moveTo>
                    <a:pt x="273050" y="0"/>
                  </a:moveTo>
                  <a:lnTo>
                    <a:pt x="0" y="266700"/>
                  </a:lnTo>
                  <a:lnTo>
                    <a:pt x="273050" y="533400"/>
                  </a:lnTo>
                  <a:lnTo>
                    <a:pt x="273050" y="400050"/>
                  </a:lnTo>
                  <a:lnTo>
                    <a:pt x="1750019" y="400050"/>
                  </a:lnTo>
                  <a:lnTo>
                    <a:pt x="1750019" y="533400"/>
                  </a:lnTo>
                  <a:lnTo>
                    <a:pt x="2023069" y="266700"/>
                  </a:lnTo>
                  <a:lnTo>
                    <a:pt x="1750019" y="0"/>
                  </a:lnTo>
                  <a:lnTo>
                    <a:pt x="1750019" y="133350"/>
                  </a:lnTo>
                  <a:lnTo>
                    <a:pt x="273050" y="133350"/>
                  </a:lnTo>
                  <a:lnTo>
                    <a:pt x="273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1600" y="101600"/>
              <a:ext cx="1819869" cy="292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157402" y="1915378"/>
            <a:ext cx="4130472" cy="516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  <a:defRPr b="0" i="0"/>
            </a:pPr>
            <a:r>
              <a:rPr lang="1106" sz="3150" b="1" dirty="0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Bwrdd Prosiectau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157402" y="2387796"/>
            <a:ext cx="4130472" cy="53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 b="1">
                <a:solidFill>
                  <a:srgbClr val="006D8A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Project Board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394291" y="4287069"/>
            <a:ext cx="4130472" cy="516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  <a:defRPr b="0" i="0"/>
            </a:pPr>
            <a:r>
              <a:rPr lang="1106" sz="3150" b="1" dirty="0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Y Tîm Prosiectau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394291" y="4759487"/>
            <a:ext cx="4130472" cy="53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 b="1">
                <a:solidFill>
                  <a:srgbClr val="006D8A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Project team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4667250" y="6086475"/>
          <a:ext cx="3676650" cy="1219200"/>
        </p:xfrm>
        <a:graphic>
          <a:graphicData uri="http://schemas.openxmlformats.org/drawingml/2006/table">
            <a:tbl>
              <a:tblPr/>
              <a:tblGrid>
                <a:gridCol w="367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/>
                      </a:pPr>
                      <a:r>
                        <a:rPr lang="en-US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Requires significant improvement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1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9944100" y="1985962"/>
          <a:ext cx="7315200" cy="6315074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5361"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Option 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Option 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5361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Excellent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36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/>
                      </a:pPr>
                      <a:r>
                        <a:rPr lang="en-US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Excellent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36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5361"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/>
                      </a:pPr>
                      <a:r>
                        <a:rPr lang="en-US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Good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9A0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/>
                      </a:pPr>
                      <a:r>
                        <a:rPr lang="en-US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Good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9A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361"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/>
                      </a:pPr>
                      <a:r>
                        <a:rPr lang="en-US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Needs improvement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B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/>
                      </a:pPr>
                      <a:r>
                        <a:rPr lang="en-US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Requires Improvement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B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269"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/>
                      </a:pPr>
                      <a:r>
                        <a:rPr lang="en-US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Poor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1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/>
                      </a:pPr>
                      <a:r>
                        <a:rPr lang="en-US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Requires significant improvement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1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5361"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96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267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13582650" y="6062662"/>
          <a:ext cx="3676650" cy="1219200"/>
        </p:xfrm>
        <a:graphic>
          <a:graphicData uri="http://schemas.openxmlformats.org/drawingml/2006/table">
            <a:tbl>
              <a:tblPr/>
              <a:tblGrid>
                <a:gridCol w="367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/>
                      </a:pPr>
                      <a:r>
                        <a:rPr lang="en-US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Requires significant improvement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1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7E15E205-1396-95DA-0038-4244A1544D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163859"/>
              </p:ext>
            </p:extLst>
          </p:nvPr>
        </p:nvGraphicFramePr>
        <p:xfrm>
          <a:off x="1028700" y="1984098"/>
          <a:ext cx="7315200" cy="6315074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5361"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 b="0" i="0"/>
                      </a:pPr>
                      <a:r>
                        <a:rPr lang="1106" sz="2799" b="1" dirty="0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Opsiwn 1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 b="0" i="0"/>
                      </a:pPr>
                      <a:r>
                        <a:rPr lang="1106" sz="2799" b="1" dirty="0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Opsiwn 2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5361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 b="0" i="0"/>
                      </a:pPr>
                      <a:r>
                        <a:rPr lang="1106" sz="2199" b="1" dirty="0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Rhagorol 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36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 b="0" i="0"/>
                      </a:pPr>
                      <a:r>
                        <a:rPr lang="1106" sz="2099" b="1" dirty="0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Rhagorol 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36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5361"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 b="0" i="0"/>
                      </a:pPr>
                      <a:r>
                        <a:rPr lang="1106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Da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9A0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 b="0" i="0"/>
                      </a:pPr>
                      <a:r>
                        <a:rPr lang="1106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Da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9A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361"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 b="0" i="0"/>
                      </a:pPr>
                      <a:r>
                        <a:rPr lang="1106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Angen gwella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B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 b="0" i="0"/>
                      </a:pPr>
                      <a:r>
                        <a:rPr lang="1106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Rhaid Gwella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B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269"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 b="0" i="0"/>
                      </a:pPr>
                      <a:r>
                        <a:rPr lang="1106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Gwael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1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39"/>
                        </a:lnSpc>
                        <a:defRPr b="0" i="0"/>
                      </a:pPr>
                      <a:r>
                        <a:rPr lang="1106" sz="20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Rhaid gwella'n sylweddol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1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5361"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 b="0" i="0"/>
                      </a:pPr>
                      <a:r>
                        <a:rPr lang="1106" sz="2799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96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 b="0" i="0"/>
                      </a:pPr>
                      <a:r>
                        <a:rPr lang="1106" sz="2799" b="1" dirty="0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267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58699" y="2324353"/>
            <a:ext cx="4294323" cy="4294323"/>
          </a:xfrm>
          <a:custGeom>
            <a:avLst/>
            <a:gdLst/>
            <a:ahLst/>
            <a:cxnLst/>
            <a:rect l="l" t="t" r="r" b="b"/>
            <a:pathLst>
              <a:path w="4294323" h="4294323">
                <a:moveTo>
                  <a:pt x="0" y="0"/>
                </a:moveTo>
                <a:lnTo>
                  <a:pt x="4294323" y="0"/>
                </a:lnTo>
                <a:lnTo>
                  <a:pt x="4294323" y="4294323"/>
                </a:lnTo>
                <a:lnTo>
                  <a:pt x="0" y="4294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2639307" y="2320258"/>
            <a:ext cx="4294323" cy="4294323"/>
          </a:xfrm>
          <a:custGeom>
            <a:avLst/>
            <a:gdLst/>
            <a:ahLst/>
            <a:cxnLst/>
            <a:rect l="l" t="t" r="r" b="b"/>
            <a:pathLst>
              <a:path w="4294323" h="4294323">
                <a:moveTo>
                  <a:pt x="0" y="0"/>
                </a:moveTo>
                <a:lnTo>
                  <a:pt x="4294323" y="0"/>
                </a:lnTo>
                <a:lnTo>
                  <a:pt x="4294323" y="4294323"/>
                </a:lnTo>
                <a:lnTo>
                  <a:pt x="0" y="42943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4458038" y="2328448"/>
            <a:ext cx="4294323" cy="4294323"/>
          </a:xfrm>
          <a:custGeom>
            <a:avLst/>
            <a:gdLst/>
            <a:ahLst/>
            <a:cxnLst/>
            <a:rect l="l" t="t" r="r" b="b"/>
            <a:pathLst>
              <a:path w="4294323" h="4294323">
                <a:moveTo>
                  <a:pt x="0" y="0"/>
                </a:moveTo>
                <a:lnTo>
                  <a:pt x="4294322" y="0"/>
                </a:lnTo>
                <a:lnTo>
                  <a:pt x="4294322" y="4294323"/>
                </a:lnTo>
                <a:lnTo>
                  <a:pt x="0" y="42943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574405" y="2324353"/>
            <a:ext cx="4294323" cy="4294323"/>
          </a:xfrm>
          <a:custGeom>
            <a:avLst/>
            <a:gdLst/>
            <a:ahLst/>
            <a:cxnLst/>
            <a:rect l="l" t="t" r="r" b="b"/>
            <a:pathLst>
              <a:path w="4294323" h="4294323">
                <a:moveTo>
                  <a:pt x="0" y="0"/>
                </a:moveTo>
                <a:lnTo>
                  <a:pt x="4294323" y="0"/>
                </a:lnTo>
                <a:lnTo>
                  <a:pt x="4294323" y="4294323"/>
                </a:lnTo>
                <a:lnTo>
                  <a:pt x="0" y="42943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782770" y="6744548"/>
            <a:ext cx="2285669" cy="516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1106" sz="3150" b="1" dirty="0">
                <a:solidFill>
                  <a:srgbClr val="5CE1E6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Llesiant</a:t>
            </a:r>
            <a:endParaRPr lang="en-US" sz="3150" b="1" dirty="0">
              <a:solidFill>
                <a:srgbClr val="5CE1E6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82770" y="7407466"/>
            <a:ext cx="2285669" cy="53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Well-being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75210" y="6746596"/>
            <a:ext cx="3026833" cy="1080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  <a:defRPr b="0" i="0"/>
            </a:pPr>
            <a:r>
              <a:rPr lang="1106" sz="3150" b="1" dirty="0">
                <a:solidFill>
                  <a:srgbClr val="5CE1E6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Gofal a Chymorth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8523" y="8156097"/>
            <a:ext cx="3026833" cy="53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Care &amp; support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5041" y="6744548"/>
            <a:ext cx="2701210" cy="5160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  <a:defRPr b="0" i="0"/>
            </a:pPr>
            <a:r>
              <a:rPr lang="1106" sz="3150" b="1" dirty="0">
                <a:solidFill>
                  <a:srgbClr val="5CE1E6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Amgylchedd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93753" y="7407466"/>
            <a:ext cx="2483996" cy="53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Environment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841859" y="6813271"/>
            <a:ext cx="4410815" cy="1091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  <a:defRPr b="0" i="0"/>
            </a:pPr>
            <a:r>
              <a:rPr lang="1106" sz="3150" b="1" dirty="0">
                <a:solidFill>
                  <a:srgbClr val="5CE1E6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Arweinyddiaeth a rheolaeth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841859" y="7981570"/>
            <a:ext cx="4410815" cy="1091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Leadership &amp; management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47476" y="1028700"/>
            <a:ext cx="12070706" cy="7830870"/>
          </a:xfrm>
          <a:custGeom>
            <a:avLst/>
            <a:gdLst/>
            <a:ahLst/>
            <a:cxnLst/>
            <a:rect l="l" t="t" r="r" b="b"/>
            <a:pathLst>
              <a:path w="12070706" h="7830870">
                <a:moveTo>
                  <a:pt x="0" y="0"/>
                </a:moveTo>
                <a:lnTo>
                  <a:pt x="12070706" y="0"/>
                </a:lnTo>
                <a:lnTo>
                  <a:pt x="12070706" y="7830870"/>
                </a:lnTo>
                <a:lnTo>
                  <a:pt x="0" y="78308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3897194" y="1283462"/>
            <a:ext cx="11371269" cy="7576108"/>
          </a:xfrm>
          <a:custGeom>
            <a:avLst/>
            <a:gdLst/>
            <a:ahLst/>
            <a:cxnLst/>
            <a:rect l="l" t="t" r="r" b="b"/>
            <a:pathLst>
              <a:path w="11371269" h="7576108">
                <a:moveTo>
                  <a:pt x="0" y="0"/>
                </a:moveTo>
                <a:lnTo>
                  <a:pt x="11371269" y="0"/>
                </a:lnTo>
                <a:lnTo>
                  <a:pt x="11371269" y="7576108"/>
                </a:lnTo>
                <a:lnTo>
                  <a:pt x="0" y="75761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piece of paper&#10;&#10;Description automatically generated">
            <a:extLst>
              <a:ext uri="{FF2B5EF4-FFF2-40B4-BE49-F238E27FC236}">
                <a16:creationId xmlns:a16="http://schemas.microsoft.com/office/drawing/2014/main" id="{BBD73B70-8CDF-D97C-EF33-7FD4BA62A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-266700"/>
            <a:ext cx="11887200" cy="11887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9982200" y="2476915"/>
            <a:ext cx="6896100" cy="5754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8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Ratings matter …</a:t>
            </a: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Open Sauce"/>
                <a:cs typeface="Open Sauce"/>
                <a:sym typeface="Open Sauce"/>
              </a:rPr>
              <a:t>This new ratings system is all about </a:t>
            </a:r>
            <a:r>
              <a:rPr kumimoji="0" lang="en-US" sz="3399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Open Sauce"/>
                <a:cs typeface="Open Sauce"/>
                <a:sym typeface="Open Sauce"/>
              </a:rPr>
              <a:t>recognising</a:t>
            </a:r>
            <a:r>
              <a:rPr kumimoji="0" lang="en-US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Open Sauce"/>
                <a:cs typeface="Open Sauce"/>
                <a:sym typeface="Open Sauce"/>
              </a:rPr>
              <a:t> excellence and driving improvements across the care sector. By working together, we can create a more transparent and high-quality care environment for everyone. 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1F27D16D-1BA5-1158-38FB-7F01F7ED865F}"/>
              </a:ext>
            </a:extLst>
          </p:cNvPr>
          <p:cNvSpPr txBox="1"/>
          <p:nvPr/>
        </p:nvSpPr>
        <p:spPr>
          <a:xfrm>
            <a:off x="1143000" y="2476915"/>
            <a:ext cx="8452577" cy="45235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859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kumimoji="0" lang="1106" sz="48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Mae graddau o bwys ...</a:t>
            </a: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48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kumimoji="0" lang="1106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Open Sauce"/>
                <a:cs typeface="Open Sauce"/>
                <a:sym typeface="Open Sauce"/>
              </a:rPr>
              <a:t>Nod y system graddau newydd yw cydnabod rhagoriaeth ac ysgogi gwelliannau yn y sector gofal. Drwy gydweithio, gallwn greu amgylchedd gofal tryloyw o ansawdd uchel i bawb.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7704" y="1711142"/>
            <a:ext cx="1193175" cy="119317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8B0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1124807" y="1867798"/>
            <a:ext cx="1058968" cy="771723"/>
          </a:xfrm>
          <a:custGeom>
            <a:avLst/>
            <a:gdLst/>
            <a:ahLst/>
            <a:cxnLst/>
            <a:rect l="l" t="t" r="r" b="b"/>
            <a:pathLst>
              <a:path w="1058968" h="771723">
                <a:moveTo>
                  <a:pt x="0" y="0"/>
                </a:moveTo>
                <a:lnTo>
                  <a:pt x="1058969" y="0"/>
                </a:lnTo>
                <a:lnTo>
                  <a:pt x="1058969" y="771723"/>
                </a:lnTo>
                <a:lnTo>
                  <a:pt x="0" y="7717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073905" y="4119706"/>
            <a:ext cx="1193175" cy="119317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8B0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1243315" y="4274775"/>
            <a:ext cx="827105" cy="827105"/>
          </a:xfrm>
          <a:custGeom>
            <a:avLst/>
            <a:gdLst/>
            <a:ahLst/>
            <a:cxnLst/>
            <a:rect l="l" t="t" r="r" b="b"/>
            <a:pathLst>
              <a:path w="827105" h="827105">
                <a:moveTo>
                  <a:pt x="0" y="0"/>
                </a:moveTo>
                <a:lnTo>
                  <a:pt x="827105" y="0"/>
                </a:lnTo>
                <a:lnTo>
                  <a:pt x="827105" y="827105"/>
                </a:lnTo>
                <a:lnTo>
                  <a:pt x="0" y="8271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057703" y="7121645"/>
            <a:ext cx="1193175" cy="119317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8B0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>
            <a:off x="1185765" y="7170334"/>
            <a:ext cx="825248" cy="897009"/>
          </a:xfrm>
          <a:custGeom>
            <a:avLst/>
            <a:gdLst/>
            <a:ahLst/>
            <a:cxnLst/>
            <a:rect l="l" t="t" r="r" b="b"/>
            <a:pathLst>
              <a:path w="825248" h="897009">
                <a:moveTo>
                  <a:pt x="0" y="0"/>
                </a:moveTo>
                <a:lnTo>
                  <a:pt x="825248" y="0"/>
                </a:lnTo>
                <a:lnTo>
                  <a:pt x="825248" y="897009"/>
                </a:lnTo>
                <a:lnTo>
                  <a:pt x="0" y="8970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210800" y="1867798"/>
            <a:ext cx="6907636" cy="67164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Spotlight your success: </a:t>
            </a:r>
            <a:r>
              <a:rPr kumimoji="0" lang="en-US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Open Sauce"/>
                <a:cs typeface="Open Sauce"/>
                <a:sym typeface="Open Sauce"/>
              </a:rPr>
              <a:t>Pinpoint your strengths and areas for growth.</a:t>
            </a: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uce"/>
              <a:ea typeface="Open Sauce"/>
              <a:cs typeface="Open Sauce"/>
              <a:sym typeface="Open Sauce"/>
            </a:endParaRP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Drive improvement: </a:t>
            </a:r>
            <a:r>
              <a:rPr kumimoji="0" lang="en-US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Open Sauce"/>
                <a:cs typeface="Open Sauce"/>
                <a:sym typeface="Open Sauce"/>
              </a:rPr>
              <a:t>Motivate your team to continuously improve, ensuring positive outcomes for the people you care for.</a:t>
            </a: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uce"/>
              <a:ea typeface="Open Sauce"/>
              <a:cs typeface="Open Sauce"/>
              <a:sym typeface="Open Sauce"/>
            </a:endParaRP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Showcase excellence:</a:t>
            </a:r>
            <a:r>
              <a:rPr kumimoji="0" lang="en-US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Open Sauce"/>
                <a:cs typeface="Open Sauce"/>
                <a:sym typeface="Open Sauce"/>
              </a:rPr>
              <a:t> Celebrate and promote your high-quality care.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6DCBA522-2146-7A39-BECC-22C1DDD61413}"/>
              </a:ext>
            </a:extLst>
          </p:cNvPr>
          <p:cNvSpPr txBox="1"/>
          <p:nvPr/>
        </p:nvSpPr>
        <p:spPr>
          <a:xfrm>
            <a:off x="2795143" y="1798973"/>
            <a:ext cx="6622814" cy="7332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kumimoji="0" lang="1106" sz="33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Canolbwyntio ar eich llwyddiant:</a:t>
            </a:r>
            <a:r>
              <a:rPr kumimoji="0" lang="1106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kumimoji="0" lang="1106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Open Sauce"/>
                <a:cs typeface="Open Sauce"/>
                <a:sym typeface="Open Sauce"/>
              </a:rPr>
              <a:t>Nodi eich cryfderau a meysydd i'w gwella.</a:t>
            </a: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3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uce"/>
              <a:ea typeface="Open Sauce"/>
              <a:cs typeface="Open Sauce"/>
              <a:sym typeface="Open Sauce"/>
            </a:endParaRP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kumimoji="0" lang="1106" sz="33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Llywio gwelliannau:</a:t>
            </a:r>
            <a:r>
              <a:rPr kumimoji="0" lang="1106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kumimoji="0" lang="1106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Open Sauce"/>
                <a:cs typeface="Open Sauce"/>
                <a:sym typeface="Open Sauce"/>
              </a:rPr>
              <a:t>Cymell eich tîm i wella yn barhaus, a sicrhau canlyniadau cadarnhaol i'r bobl rydych yn gofalu amdanynt.</a:t>
            </a: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3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uce"/>
              <a:ea typeface="Open Sauce"/>
              <a:cs typeface="Open Sauce"/>
              <a:sym typeface="Open Sauce"/>
            </a:endParaRP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kumimoji="0" lang="1106" sz="33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Dangos rhagoriaeth:</a:t>
            </a:r>
            <a:r>
              <a:rPr kumimoji="0" lang="1106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Open Sauce"/>
                <a:cs typeface="Open Sauce"/>
                <a:sym typeface="Open Sauce"/>
              </a:rPr>
              <a:t> Dathlu a hyrwyddo eich gofal o ansawdd uchel.</a:t>
            </a:r>
          </a:p>
        </p:txBody>
      </p:sp>
    </p:spTree>
    <p:extLst>
      <p:ext uri="{BB962C8B-B14F-4D97-AF65-F5344CB8AC3E}">
        <p14:creationId xmlns:p14="http://schemas.microsoft.com/office/powerpoint/2010/main" val="1046304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6688" y="1784168"/>
            <a:ext cx="17507918" cy="6718664"/>
          </a:xfrm>
          <a:custGeom>
            <a:avLst/>
            <a:gdLst/>
            <a:ahLst/>
            <a:cxnLst/>
            <a:rect l="l" t="t" r="r" b="b"/>
            <a:pathLst>
              <a:path w="17507918" h="6718664">
                <a:moveTo>
                  <a:pt x="0" y="0"/>
                </a:moveTo>
                <a:lnTo>
                  <a:pt x="17507918" y="0"/>
                </a:lnTo>
                <a:lnTo>
                  <a:pt x="17507918" y="6718664"/>
                </a:lnTo>
                <a:lnTo>
                  <a:pt x="0" y="67186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616673" y="4697014"/>
            <a:ext cx="1086115" cy="1017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0"/>
              </a:lnSpc>
            </a:pPr>
            <a:r>
              <a:rPr lang="en-US" sz="1950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Hydref / </a:t>
            </a:r>
          </a:p>
          <a:p>
            <a:pPr algn="ctr">
              <a:lnSpc>
                <a:spcPts val="2730"/>
              </a:lnSpc>
            </a:pPr>
            <a:r>
              <a:rPr lang="en-US" sz="1950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October </a:t>
            </a:r>
          </a:p>
          <a:p>
            <a:pPr algn="ctr">
              <a:lnSpc>
                <a:spcPts val="2730"/>
              </a:lnSpc>
            </a:pPr>
            <a:r>
              <a:rPr lang="en-US" sz="1950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24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99318" y="4697014"/>
            <a:ext cx="1072003" cy="1017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0"/>
              </a:lnSpc>
            </a:pPr>
            <a:r>
              <a:rPr lang="en-US" sz="1950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Ionawr / </a:t>
            </a:r>
          </a:p>
          <a:p>
            <a:pPr algn="ctr">
              <a:lnSpc>
                <a:spcPts val="2730"/>
              </a:lnSpc>
            </a:pPr>
            <a:r>
              <a:rPr lang="en-US" sz="1950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January </a:t>
            </a:r>
          </a:p>
          <a:p>
            <a:pPr algn="ctr">
              <a:lnSpc>
                <a:spcPts val="2730"/>
              </a:lnSpc>
            </a:pPr>
            <a:r>
              <a:rPr lang="en-US" sz="1950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25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69530" y="4444454"/>
            <a:ext cx="1336697" cy="1359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0"/>
              </a:lnSpc>
            </a:pPr>
            <a:r>
              <a:rPr lang="en-US" sz="1950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27 </a:t>
            </a:r>
          </a:p>
          <a:p>
            <a:pPr algn="ctr">
              <a:lnSpc>
                <a:spcPts val="2730"/>
              </a:lnSpc>
            </a:pPr>
            <a:r>
              <a:rPr lang="en-US" sz="1950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Chwefror </a:t>
            </a:r>
          </a:p>
          <a:p>
            <a:pPr algn="ctr">
              <a:lnSpc>
                <a:spcPts val="2730"/>
              </a:lnSpc>
            </a:pPr>
            <a:r>
              <a:rPr lang="en-US" sz="1950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/ February </a:t>
            </a:r>
          </a:p>
          <a:p>
            <a:pPr algn="ctr">
              <a:lnSpc>
                <a:spcPts val="2730"/>
              </a:lnSpc>
            </a:pPr>
            <a:r>
              <a:rPr lang="en-US" sz="1950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25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304435" y="4615882"/>
            <a:ext cx="1051388" cy="1017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0"/>
              </a:lnSpc>
            </a:pPr>
            <a:r>
              <a:rPr lang="en-US" sz="1950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 Ebrill / </a:t>
            </a:r>
          </a:p>
          <a:p>
            <a:pPr algn="ctr">
              <a:lnSpc>
                <a:spcPts val="2730"/>
              </a:lnSpc>
            </a:pPr>
            <a:r>
              <a:rPr lang="en-US" sz="1950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April</a:t>
            </a:r>
          </a:p>
          <a:p>
            <a:pPr algn="ctr">
              <a:lnSpc>
                <a:spcPts val="2730"/>
              </a:lnSpc>
            </a:pPr>
            <a:r>
              <a:rPr lang="en-US" sz="1950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25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9108" y="819767"/>
            <a:ext cx="4821243" cy="797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0"/>
              </a:lnSpc>
              <a:spcBef>
                <a:spcPct val="0"/>
              </a:spcBef>
            </a:pPr>
            <a:r>
              <a:rPr lang="en-US" sz="2350" b="1">
                <a:solidFill>
                  <a:srgbClr val="5CE1E6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Ymgynghoriad Llywodraeth Cymru ar y graddau yn dod i ben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26858" y="6333276"/>
            <a:ext cx="3665743" cy="797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9"/>
              </a:lnSpc>
              <a:spcBef>
                <a:spcPct val="0"/>
              </a:spcBef>
            </a:pPr>
            <a:r>
              <a:rPr lang="en-US" sz="2349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WG consultation on ratings ends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4698" y="2553614"/>
            <a:ext cx="4821243" cy="1207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9"/>
              </a:lnSpc>
              <a:spcBef>
                <a:spcPct val="0"/>
              </a:spcBef>
            </a:pPr>
            <a:r>
              <a:rPr lang="en-US" sz="2349" b="1">
                <a:solidFill>
                  <a:srgbClr val="5CE1E6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Cyhoeddi canfyddiadau ymgynghoriad Llywodraeth Cymru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30595" y="8464732"/>
            <a:ext cx="3327497" cy="797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9"/>
              </a:lnSpc>
              <a:spcBef>
                <a:spcPct val="0"/>
              </a:spcBef>
            </a:pPr>
            <a:r>
              <a:rPr lang="en-US" sz="2349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WG consultation findings published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75022" y="819767"/>
            <a:ext cx="4093260" cy="797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9"/>
              </a:lnSpc>
              <a:spcBef>
                <a:spcPct val="0"/>
              </a:spcBef>
            </a:pPr>
            <a:r>
              <a:rPr lang="en-US" sz="2349" b="1">
                <a:solidFill>
                  <a:srgbClr val="5CE1E6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Trafodaeth cyfarfod llawn ar y rheoliadau newydd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04965" y="6333276"/>
            <a:ext cx="3233374" cy="797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9"/>
              </a:lnSpc>
              <a:spcBef>
                <a:spcPct val="0"/>
              </a:spcBef>
            </a:pPr>
            <a:r>
              <a:rPr lang="en-US" sz="2349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Plenary debate on new regulations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968282" y="8636182"/>
            <a:ext cx="3607153" cy="387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9"/>
              </a:lnSpc>
              <a:spcBef>
                <a:spcPct val="0"/>
              </a:spcBef>
            </a:pPr>
            <a:r>
              <a:rPr lang="en-US" sz="2349" b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Published ratings go live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569541" y="2607525"/>
            <a:ext cx="2521175" cy="117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5CE1E6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Graddau cyhoeddedig yn mynd yn fyw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04521" y="574978"/>
            <a:ext cx="13678960" cy="9137043"/>
            <a:chOff x="0" y="0"/>
            <a:chExt cx="18238612" cy="12182725"/>
          </a:xfrm>
        </p:grpSpPr>
        <p:grpSp>
          <p:nvGrpSpPr>
            <p:cNvPr id="3" name="Group 3"/>
            <p:cNvGrpSpPr/>
            <p:nvPr/>
          </p:nvGrpSpPr>
          <p:grpSpPr>
            <a:xfrm rot="-10800000">
              <a:off x="10981251" y="0"/>
              <a:ext cx="3586843" cy="8749898"/>
              <a:chOff x="0" y="0"/>
              <a:chExt cx="731625" cy="178475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731625" cy="1784757"/>
              </a:xfrm>
              <a:custGeom>
                <a:avLst/>
                <a:gdLst/>
                <a:ahLst/>
                <a:cxnLst/>
                <a:rect l="l" t="t" r="r" b="b"/>
                <a:pathLst>
                  <a:path w="731625" h="1784757">
                    <a:moveTo>
                      <a:pt x="244007" y="1765688"/>
                    </a:moveTo>
                    <a:cubicBezTo>
                      <a:pt x="281515" y="1777201"/>
                      <a:pt x="324158" y="1784757"/>
                      <a:pt x="366009" y="1784757"/>
                    </a:cubicBezTo>
                    <a:cubicBezTo>
                      <a:pt x="407862" y="1784757"/>
                      <a:pt x="448136" y="1778280"/>
                      <a:pt x="485249" y="1766766"/>
                    </a:cubicBezTo>
                    <a:cubicBezTo>
                      <a:pt x="486039" y="1766407"/>
                      <a:pt x="486829" y="1766407"/>
                      <a:pt x="487618" y="1766047"/>
                    </a:cubicBezTo>
                    <a:cubicBezTo>
                      <a:pt x="626994" y="1719992"/>
                      <a:pt x="729651" y="1598378"/>
                      <a:pt x="731625" y="1434665"/>
                    </a:cubicBezTo>
                    <a:lnTo>
                      <a:pt x="731625" y="0"/>
                    </a:lnTo>
                    <a:lnTo>
                      <a:pt x="0" y="0"/>
                    </a:lnTo>
                    <a:lnTo>
                      <a:pt x="0" y="1433600"/>
                    </a:lnTo>
                    <a:cubicBezTo>
                      <a:pt x="1974" y="1599097"/>
                      <a:pt x="103051" y="1720712"/>
                      <a:pt x="244007" y="1765688"/>
                    </a:cubicBezTo>
                    <a:close/>
                  </a:path>
                </a:pathLst>
              </a:custGeom>
              <a:solidFill>
                <a:srgbClr val="0097B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28575"/>
                <a:ext cx="731625" cy="1686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1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10800000">
              <a:off x="0" y="0"/>
              <a:ext cx="3586843" cy="8749898"/>
              <a:chOff x="0" y="0"/>
              <a:chExt cx="731625" cy="178475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731625" cy="1784757"/>
              </a:xfrm>
              <a:custGeom>
                <a:avLst/>
                <a:gdLst/>
                <a:ahLst/>
                <a:cxnLst/>
                <a:rect l="l" t="t" r="r" b="b"/>
                <a:pathLst>
                  <a:path w="731625" h="1784757">
                    <a:moveTo>
                      <a:pt x="244007" y="1765688"/>
                    </a:moveTo>
                    <a:cubicBezTo>
                      <a:pt x="281515" y="1777201"/>
                      <a:pt x="324158" y="1784757"/>
                      <a:pt x="366009" y="1784757"/>
                    </a:cubicBezTo>
                    <a:cubicBezTo>
                      <a:pt x="407862" y="1784757"/>
                      <a:pt x="448136" y="1778280"/>
                      <a:pt x="485249" y="1766766"/>
                    </a:cubicBezTo>
                    <a:cubicBezTo>
                      <a:pt x="486039" y="1766407"/>
                      <a:pt x="486829" y="1766407"/>
                      <a:pt x="487618" y="1766047"/>
                    </a:cubicBezTo>
                    <a:cubicBezTo>
                      <a:pt x="626994" y="1719992"/>
                      <a:pt x="729651" y="1598378"/>
                      <a:pt x="731625" y="1434665"/>
                    </a:cubicBezTo>
                    <a:lnTo>
                      <a:pt x="731625" y="0"/>
                    </a:lnTo>
                    <a:lnTo>
                      <a:pt x="0" y="0"/>
                    </a:lnTo>
                    <a:lnTo>
                      <a:pt x="0" y="1433600"/>
                    </a:lnTo>
                    <a:cubicBezTo>
                      <a:pt x="1974" y="1599097"/>
                      <a:pt x="103051" y="1720712"/>
                      <a:pt x="244007" y="1765688"/>
                    </a:cubicBezTo>
                    <a:close/>
                  </a:path>
                </a:pathLst>
              </a:custGeom>
              <a:solidFill>
                <a:srgbClr val="017B6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28575"/>
                <a:ext cx="731625" cy="1686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1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735375" y="209819"/>
              <a:ext cx="2316891" cy="2316891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74F5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11115" tIns="11115" rIns="11115" bIns="11115" rtlCol="0" anchor="ctr"/>
              <a:lstStyle/>
              <a:p>
                <a:pPr algn="ctr">
                  <a:lnSpc>
                    <a:spcPts val="12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1268272" y="754188"/>
              <a:ext cx="1251098" cy="1271764"/>
            </a:xfrm>
            <a:custGeom>
              <a:avLst/>
              <a:gdLst/>
              <a:ahLst/>
              <a:cxnLst/>
              <a:rect l="l" t="t" r="r" b="b"/>
              <a:pathLst>
                <a:path w="1251098" h="1271764">
                  <a:moveTo>
                    <a:pt x="0" y="0"/>
                  </a:moveTo>
                  <a:lnTo>
                    <a:pt x="1251097" y="0"/>
                  </a:lnTo>
                  <a:lnTo>
                    <a:pt x="1251097" y="1271764"/>
                  </a:lnTo>
                  <a:lnTo>
                    <a:pt x="0" y="1271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82482" y="3009102"/>
              <a:ext cx="3242286" cy="10716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22"/>
                </a:lnSpc>
                <a:defRPr b="0" i="0"/>
              </a:pPr>
              <a:r>
                <a:rPr lang="1106" sz="2373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Arweinyddiaeth dosturiol 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 rot="-10800000">
              <a:off x="3656949" y="0"/>
              <a:ext cx="3586843" cy="8749898"/>
              <a:chOff x="0" y="0"/>
              <a:chExt cx="731625" cy="1784757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731625" cy="1784757"/>
              </a:xfrm>
              <a:custGeom>
                <a:avLst/>
                <a:gdLst/>
                <a:ahLst/>
                <a:cxnLst/>
                <a:rect l="l" t="t" r="r" b="b"/>
                <a:pathLst>
                  <a:path w="731625" h="1784757">
                    <a:moveTo>
                      <a:pt x="244007" y="1765688"/>
                    </a:moveTo>
                    <a:cubicBezTo>
                      <a:pt x="281515" y="1777201"/>
                      <a:pt x="324158" y="1784757"/>
                      <a:pt x="366009" y="1784757"/>
                    </a:cubicBezTo>
                    <a:cubicBezTo>
                      <a:pt x="407862" y="1784757"/>
                      <a:pt x="448136" y="1778280"/>
                      <a:pt x="485249" y="1766766"/>
                    </a:cubicBezTo>
                    <a:cubicBezTo>
                      <a:pt x="486039" y="1766407"/>
                      <a:pt x="486829" y="1766407"/>
                      <a:pt x="487618" y="1766047"/>
                    </a:cubicBezTo>
                    <a:cubicBezTo>
                      <a:pt x="626994" y="1719992"/>
                      <a:pt x="729651" y="1598378"/>
                      <a:pt x="731625" y="1434665"/>
                    </a:cubicBezTo>
                    <a:lnTo>
                      <a:pt x="731625" y="0"/>
                    </a:lnTo>
                    <a:lnTo>
                      <a:pt x="0" y="0"/>
                    </a:lnTo>
                    <a:lnTo>
                      <a:pt x="0" y="1433600"/>
                    </a:lnTo>
                    <a:cubicBezTo>
                      <a:pt x="1974" y="1599097"/>
                      <a:pt x="103051" y="1720712"/>
                      <a:pt x="244007" y="1765688"/>
                    </a:cubicBezTo>
                    <a:close/>
                  </a:path>
                </a:pathLst>
              </a:custGeom>
              <a:solidFill>
                <a:srgbClr val="799A05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28575"/>
                <a:ext cx="731625" cy="1686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1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402351" y="286628"/>
              <a:ext cx="2357423" cy="2357423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97F24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11115" tIns="11115" rIns="11115" bIns="11115" rtlCol="0" anchor="ctr"/>
              <a:lstStyle/>
              <a:p>
                <a:pPr algn="ctr">
                  <a:lnSpc>
                    <a:spcPts val="12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4792863" y="590902"/>
              <a:ext cx="1576400" cy="1554724"/>
            </a:xfrm>
            <a:custGeom>
              <a:avLst/>
              <a:gdLst/>
              <a:ahLst/>
              <a:cxnLst/>
              <a:rect l="l" t="t" r="r" b="b"/>
              <a:pathLst>
                <a:path w="1576400" h="1554724">
                  <a:moveTo>
                    <a:pt x="0" y="0"/>
                  </a:moveTo>
                  <a:lnTo>
                    <a:pt x="1576399" y="0"/>
                  </a:lnTo>
                  <a:lnTo>
                    <a:pt x="1576399" y="1554724"/>
                  </a:lnTo>
                  <a:lnTo>
                    <a:pt x="0" y="1554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852558" y="2916698"/>
              <a:ext cx="3245542" cy="1843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91"/>
                </a:lnSpc>
                <a:defRPr b="0" i="0"/>
              </a:pPr>
              <a:r>
                <a:rPr lang="1106" sz="2636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Dull gweithredu ar sail hawliau 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 rot="-10800000">
              <a:off x="14651769" y="0"/>
              <a:ext cx="3586843" cy="8749898"/>
              <a:chOff x="0" y="0"/>
              <a:chExt cx="731625" cy="1784757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731625" cy="1784757"/>
              </a:xfrm>
              <a:custGeom>
                <a:avLst/>
                <a:gdLst/>
                <a:ahLst/>
                <a:cxnLst/>
                <a:rect l="l" t="t" r="r" b="b"/>
                <a:pathLst>
                  <a:path w="731625" h="1784757">
                    <a:moveTo>
                      <a:pt x="244007" y="1765688"/>
                    </a:moveTo>
                    <a:cubicBezTo>
                      <a:pt x="281515" y="1777201"/>
                      <a:pt x="324158" y="1784757"/>
                      <a:pt x="366009" y="1784757"/>
                    </a:cubicBezTo>
                    <a:cubicBezTo>
                      <a:pt x="407862" y="1784757"/>
                      <a:pt x="448136" y="1778280"/>
                      <a:pt x="485249" y="1766766"/>
                    </a:cubicBezTo>
                    <a:cubicBezTo>
                      <a:pt x="486039" y="1766407"/>
                      <a:pt x="486829" y="1766407"/>
                      <a:pt x="487618" y="1766047"/>
                    </a:cubicBezTo>
                    <a:cubicBezTo>
                      <a:pt x="626994" y="1719992"/>
                      <a:pt x="729651" y="1598378"/>
                      <a:pt x="731625" y="1434665"/>
                    </a:cubicBezTo>
                    <a:lnTo>
                      <a:pt x="731625" y="0"/>
                    </a:lnTo>
                    <a:lnTo>
                      <a:pt x="0" y="0"/>
                    </a:lnTo>
                    <a:lnTo>
                      <a:pt x="0" y="1433600"/>
                    </a:lnTo>
                    <a:cubicBezTo>
                      <a:pt x="1974" y="1599097"/>
                      <a:pt x="103051" y="1720712"/>
                      <a:pt x="244007" y="1765688"/>
                    </a:cubicBezTo>
                    <a:close/>
                  </a:path>
                </a:pathLst>
              </a:custGeom>
              <a:solidFill>
                <a:srgbClr val="94368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28575"/>
                <a:ext cx="731625" cy="1686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1"/>
                  </a:lnSpc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14969738" y="3009396"/>
              <a:ext cx="3029458" cy="22092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22"/>
                </a:lnSpc>
                <a:defRPr b="0" i="0"/>
              </a:pPr>
              <a:r>
                <a:rPr lang="1106" sz="2373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Dulliau yn canolbwyntio ar gydberthnasau</a:t>
              </a:r>
              <a:r>
                <a:rPr lang="1106" sz="2373" b="0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 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50328" y="2792108"/>
              <a:ext cx="3219757" cy="12107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91"/>
                </a:lnSpc>
                <a:defRPr b="0" i="0"/>
              </a:pPr>
              <a:r>
                <a:rPr lang="1106" sz="2636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Dysgu a Datblygu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 rot="-10800000">
              <a:off x="7310732" y="0"/>
              <a:ext cx="3586843" cy="8749898"/>
              <a:chOff x="0" y="0"/>
              <a:chExt cx="731625" cy="1784757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731625" cy="1784757"/>
              </a:xfrm>
              <a:custGeom>
                <a:avLst/>
                <a:gdLst/>
                <a:ahLst/>
                <a:cxnLst/>
                <a:rect l="l" t="t" r="r" b="b"/>
                <a:pathLst>
                  <a:path w="731625" h="1784757">
                    <a:moveTo>
                      <a:pt x="244007" y="1765688"/>
                    </a:moveTo>
                    <a:cubicBezTo>
                      <a:pt x="281515" y="1777201"/>
                      <a:pt x="324158" y="1784757"/>
                      <a:pt x="366009" y="1784757"/>
                    </a:cubicBezTo>
                    <a:cubicBezTo>
                      <a:pt x="407862" y="1784757"/>
                      <a:pt x="448136" y="1778280"/>
                      <a:pt x="485249" y="1766766"/>
                    </a:cubicBezTo>
                    <a:cubicBezTo>
                      <a:pt x="486039" y="1766407"/>
                      <a:pt x="486829" y="1766407"/>
                      <a:pt x="487618" y="1766047"/>
                    </a:cubicBezTo>
                    <a:cubicBezTo>
                      <a:pt x="626994" y="1719992"/>
                      <a:pt x="729651" y="1598378"/>
                      <a:pt x="731625" y="1434665"/>
                    </a:cubicBezTo>
                    <a:lnTo>
                      <a:pt x="731625" y="0"/>
                    </a:lnTo>
                    <a:lnTo>
                      <a:pt x="0" y="0"/>
                    </a:lnTo>
                    <a:lnTo>
                      <a:pt x="0" y="1433600"/>
                    </a:lnTo>
                    <a:cubicBezTo>
                      <a:pt x="1974" y="1599097"/>
                      <a:pt x="103051" y="1720712"/>
                      <a:pt x="244007" y="1765688"/>
                    </a:cubicBezTo>
                    <a:close/>
                  </a:path>
                </a:pathLst>
              </a:custGeom>
              <a:solidFill>
                <a:srgbClr val="F28B00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731625" cy="1686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1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7576725" y="3653003"/>
              <a:ext cx="3245542" cy="5781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91"/>
                </a:lnSpc>
                <a:defRPr b="0" i="0"/>
              </a:pPr>
              <a:r>
                <a:rPr lang="1106" sz="2636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Gwerthoedd </a:t>
              </a:r>
            </a:p>
          </p:txBody>
        </p:sp>
        <p:grpSp>
          <p:nvGrpSpPr>
            <p:cNvPr id="31" name="Group 31"/>
            <p:cNvGrpSpPr/>
            <p:nvPr/>
          </p:nvGrpSpPr>
          <p:grpSpPr>
            <a:xfrm>
              <a:off x="7972349" y="286628"/>
              <a:ext cx="2357423" cy="2357423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96A2C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11115" tIns="11115" rIns="11115" bIns="11115" rtlCol="0" anchor="ctr"/>
              <a:lstStyle/>
              <a:p>
                <a:pPr algn="ctr">
                  <a:lnSpc>
                    <a:spcPts val="12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4" name="Freeform 34"/>
            <p:cNvSpPr/>
            <p:nvPr/>
          </p:nvSpPr>
          <p:spPr>
            <a:xfrm>
              <a:off x="8366777" y="670873"/>
              <a:ext cx="1474753" cy="1474753"/>
            </a:xfrm>
            <a:custGeom>
              <a:avLst/>
              <a:gdLst/>
              <a:ahLst/>
              <a:cxnLst/>
              <a:rect l="l" t="t" r="r" b="b"/>
              <a:pathLst>
                <a:path w="1474753" h="1474753">
                  <a:moveTo>
                    <a:pt x="0" y="0"/>
                  </a:moveTo>
                  <a:lnTo>
                    <a:pt x="1474753" y="0"/>
                  </a:lnTo>
                  <a:lnTo>
                    <a:pt x="1474753" y="1474753"/>
                  </a:lnTo>
                  <a:lnTo>
                    <a:pt x="0" y="14747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11595960" y="286628"/>
              <a:ext cx="2357423" cy="2357423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6D8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11115" tIns="11115" rIns="11115" bIns="11115" rtlCol="0" anchor="ctr"/>
              <a:lstStyle/>
              <a:p>
                <a:pPr algn="ctr">
                  <a:lnSpc>
                    <a:spcPts val="12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8" name="Freeform 38"/>
            <p:cNvSpPr/>
            <p:nvPr/>
          </p:nvSpPr>
          <p:spPr>
            <a:xfrm>
              <a:off x="12035565" y="754188"/>
              <a:ext cx="1340998" cy="1391438"/>
            </a:xfrm>
            <a:custGeom>
              <a:avLst/>
              <a:gdLst/>
              <a:ahLst/>
              <a:cxnLst/>
              <a:rect l="l" t="t" r="r" b="b"/>
              <a:pathLst>
                <a:path w="1340998" h="1391438">
                  <a:moveTo>
                    <a:pt x="0" y="0"/>
                  </a:moveTo>
                  <a:lnTo>
                    <a:pt x="1340998" y="0"/>
                  </a:lnTo>
                  <a:lnTo>
                    <a:pt x="1340998" y="1391438"/>
                  </a:lnTo>
                  <a:lnTo>
                    <a:pt x="0" y="1391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15305754" y="271196"/>
              <a:ext cx="2357423" cy="2357423"/>
              <a:chOff x="0" y="0"/>
              <a:chExt cx="812800" cy="8128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7136B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11115" tIns="11115" rIns="11115" bIns="11115" rtlCol="0" anchor="ctr"/>
              <a:lstStyle/>
              <a:p>
                <a:pPr algn="ctr">
                  <a:lnSpc>
                    <a:spcPts val="12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2" name="Freeform 42"/>
            <p:cNvSpPr/>
            <p:nvPr/>
          </p:nvSpPr>
          <p:spPr>
            <a:xfrm>
              <a:off x="15781535" y="590902"/>
              <a:ext cx="1405861" cy="1698926"/>
            </a:xfrm>
            <a:custGeom>
              <a:avLst/>
              <a:gdLst/>
              <a:ahLst/>
              <a:cxnLst/>
              <a:rect l="l" t="t" r="r" b="b"/>
              <a:pathLst>
                <a:path w="1405861" h="1698926">
                  <a:moveTo>
                    <a:pt x="0" y="0"/>
                  </a:moveTo>
                  <a:lnTo>
                    <a:pt x="1405861" y="0"/>
                  </a:lnTo>
                  <a:lnTo>
                    <a:pt x="1405861" y="1698926"/>
                  </a:lnTo>
                  <a:lnTo>
                    <a:pt x="0" y="1698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43" name="Group 43"/>
            <p:cNvGrpSpPr/>
            <p:nvPr/>
          </p:nvGrpSpPr>
          <p:grpSpPr>
            <a:xfrm>
              <a:off x="0" y="8529723"/>
              <a:ext cx="18238611" cy="3653002"/>
              <a:chOff x="0" y="0"/>
              <a:chExt cx="3720213" cy="745119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3720213" cy="745119"/>
              </a:xfrm>
              <a:custGeom>
                <a:avLst/>
                <a:gdLst/>
                <a:ahLst/>
                <a:cxnLst/>
                <a:rect l="l" t="t" r="r" b="b"/>
                <a:pathLst>
                  <a:path w="3720213" h="745119">
                    <a:moveTo>
                      <a:pt x="273050" y="0"/>
                    </a:moveTo>
                    <a:lnTo>
                      <a:pt x="0" y="372560"/>
                    </a:lnTo>
                    <a:lnTo>
                      <a:pt x="273050" y="745119"/>
                    </a:lnTo>
                    <a:lnTo>
                      <a:pt x="273050" y="611769"/>
                    </a:lnTo>
                    <a:lnTo>
                      <a:pt x="3447163" y="611769"/>
                    </a:lnTo>
                    <a:lnTo>
                      <a:pt x="3447163" y="745119"/>
                    </a:lnTo>
                    <a:lnTo>
                      <a:pt x="3720213" y="372560"/>
                    </a:lnTo>
                    <a:lnTo>
                      <a:pt x="3447163" y="0"/>
                    </a:lnTo>
                    <a:lnTo>
                      <a:pt x="3447163" y="133350"/>
                    </a:lnTo>
                    <a:lnTo>
                      <a:pt x="273050" y="133350"/>
                    </a:lnTo>
                    <a:lnTo>
                      <a:pt x="273050" y="0"/>
                    </a:lnTo>
                    <a:close/>
                  </a:path>
                </a:pathLst>
              </a:custGeom>
              <a:solidFill>
                <a:srgbClr val="006D8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101600" y="111125"/>
                <a:ext cx="3517013" cy="49429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1"/>
                  </a:lnSpc>
                </a:pPr>
                <a:endParaRPr/>
              </a:p>
            </p:txBody>
          </p:sp>
        </p:grpSp>
        <p:sp>
          <p:nvSpPr>
            <p:cNvPr id="46" name="TextBox 46"/>
            <p:cNvSpPr txBox="1"/>
            <p:nvPr/>
          </p:nvSpPr>
          <p:spPr>
            <a:xfrm>
              <a:off x="4590630" y="9476985"/>
              <a:ext cx="9057351" cy="8215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65"/>
                </a:lnSpc>
                <a:defRPr b="0" i="0"/>
              </a:pPr>
              <a:r>
                <a:rPr lang="1106" sz="3689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Systemau a phrosesau 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336780" y="5225398"/>
              <a:ext cx="3219757" cy="11872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91"/>
                </a:lnSpc>
              </a:pPr>
              <a:r>
                <a:rPr lang="en-US" sz="2636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Learning and development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3852558" y="5319354"/>
              <a:ext cx="3245542" cy="12107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91"/>
                </a:lnSpc>
              </a:pPr>
              <a:r>
                <a:rPr lang="en-US" sz="2636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A rights-based approach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7645126" y="5314642"/>
              <a:ext cx="3245542" cy="5678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91"/>
                </a:lnSpc>
              </a:pPr>
              <a:r>
                <a:rPr lang="en-US" sz="2636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Values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1282483" y="5247080"/>
              <a:ext cx="3242287" cy="10716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22"/>
                </a:lnSpc>
              </a:pPr>
              <a:r>
                <a:rPr lang="en-US" sz="2373" b="1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Compassionate leadership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4987407" y="5718700"/>
              <a:ext cx="3029458" cy="16449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22"/>
                </a:lnSpc>
              </a:pPr>
              <a:r>
                <a:rPr lang="en-US" sz="2373" b="1" dirty="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Relationship centered approaches 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4622385" y="10370815"/>
              <a:ext cx="9057351" cy="8215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65"/>
                </a:lnSpc>
              </a:pPr>
              <a:r>
                <a:rPr lang="en-US" sz="3689" b="1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Systems and processes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qr code on a black background&#10;&#10;Description automatically generated">
            <a:extLst>
              <a:ext uri="{FF2B5EF4-FFF2-40B4-BE49-F238E27FC236}">
                <a16:creationId xmlns:a16="http://schemas.microsoft.com/office/drawing/2014/main" id="{D59B4A8E-7DB1-C1D4-F9FE-2BD5F9F90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81123"/>
            <a:ext cx="9924753" cy="9924753"/>
          </a:xfrm>
          <a:prstGeom prst="rect">
            <a:avLst/>
          </a:prstGeom>
        </p:spPr>
      </p:pic>
      <p:sp>
        <p:nvSpPr>
          <p:cNvPr id="6" name="TextBox 14">
            <a:extLst>
              <a:ext uri="{FF2B5EF4-FFF2-40B4-BE49-F238E27FC236}">
                <a16:creationId xmlns:a16="http://schemas.microsoft.com/office/drawing/2014/main" id="{43CAFEAD-5FDB-3C43-B0AA-68A14176D330}"/>
              </a:ext>
            </a:extLst>
          </p:cNvPr>
          <p:cNvSpPr txBox="1"/>
          <p:nvPr/>
        </p:nvSpPr>
        <p:spPr>
          <a:xfrm>
            <a:off x="1028700" y="1943100"/>
            <a:ext cx="7124700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859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kumimoji="0" lang="1106" sz="4899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Dywedwch wrthym sut yr hoffech fynychu ein digwyddiadau graddau ym mis Mawrth …</a:t>
            </a: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60658B4C-DF34-5839-3CC8-2552D54008C6}"/>
              </a:ext>
            </a:extLst>
          </p:cNvPr>
          <p:cNvSpPr txBox="1"/>
          <p:nvPr/>
        </p:nvSpPr>
        <p:spPr>
          <a:xfrm>
            <a:off x="1028700" y="6224998"/>
            <a:ext cx="7124700" cy="32701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8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Tell us how you want to attend our ratings events in March …</a:t>
            </a: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4">
            <a:extLst>
              <a:ext uri="{FF2B5EF4-FFF2-40B4-BE49-F238E27FC236}">
                <a16:creationId xmlns:a16="http://schemas.microsoft.com/office/drawing/2014/main" id="{43CAFEAD-5FDB-3C43-B0AA-68A14176D330}"/>
              </a:ext>
            </a:extLst>
          </p:cNvPr>
          <p:cNvSpPr txBox="1"/>
          <p:nvPr/>
        </p:nvSpPr>
        <p:spPr>
          <a:xfrm>
            <a:off x="1028700" y="639020"/>
            <a:ext cx="7124700" cy="808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8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99" b="1" dirty="0" err="1">
                <a:solidFill>
                  <a:srgbClr val="00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Cadwch</a:t>
            </a:r>
            <a:r>
              <a:rPr lang="en-US" sz="4899" b="1" dirty="0">
                <a:solidFill>
                  <a:srgbClr val="00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4899" b="1" dirty="0" err="1">
                <a:solidFill>
                  <a:srgbClr val="00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yn</a:t>
            </a:r>
            <a:r>
              <a:rPr lang="en-US" sz="4899" b="1" dirty="0">
                <a:solidFill>
                  <a:srgbClr val="00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4899" b="1" dirty="0" err="1">
                <a:solidFill>
                  <a:srgbClr val="00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gyfoes</a:t>
            </a:r>
            <a:r>
              <a:rPr lang="en-US" sz="4899" b="1" dirty="0">
                <a:solidFill>
                  <a:srgbClr val="00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...</a:t>
            </a:r>
            <a:endParaRPr kumimoji="0" lang="en-US" sz="48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" name="TextBox 14">
            <a:extLst>
              <a:ext uri="{FF2B5EF4-FFF2-40B4-BE49-F238E27FC236}">
                <a16:creationId xmlns:a16="http://schemas.microsoft.com/office/drawing/2014/main" id="{FD666164-1C2C-FCB6-1D0D-F2FA21275692}"/>
              </a:ext>
            </a:extLst>
          </p:cNvPr>
          <p:cNvSpPr txBox="1"/>
          <p:nvPr/>
        </p:nvSpPr>
        <p:spPr>
          <a:xfrm>
            <a:off x="1028700" y="1600861"/>
            <a:ext cx="7124700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8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99" b="1" dirty="0">
                <a:solidFill>
                  <a:schemeClr val="bg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Keep up to date …</a:t>
            </a:r>
            <a:endParaRPr kumimoji="0" lang="en-US" sz="4899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CC60ED70-85D4-3310-FEB1-B42831F39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9400" y="5698252"/>
            <a:ext cx="3828753" cy="3828753"/>
          </a:xfrm>
          <a:prstGeom prst="rect">
            <a:avLst/>
          </a:prstGeom>
        </p:spPr>
      </p:pic>
      <p:pic>
        <p:nvPicPr>
          <p:cNvPr id="7" name="Picture 6" descr="A white letter f on a blue background&#10;&#10;Description automatically generated">
            <a:extLst>
              <a:ext uri="{FF2B5EF4-FFF2-40B4-BE49-F238E27FC236}">
                <a16:creationId xmlns:a16="http://schemas.microsoft.com/office/drawing/2014/main" id="{61CA2823-15F1-0526-2E81-ACAD32F74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3547" y="1389225"/>
            <a:ext cx="2685753" cy="2685753"/>
          </a:xfrm>
          <a:prstGeom prst="rect">
            <a:avLst/>
          </a:prstGeom>
        </p:spPr>
      </p:pic>
      <p:pic>
        <p:nvPicPr>
          <p:cNvPr id="13" name="Picture 12" descr="A hand typing on a computer&#10;&#10;Description automatically generated">
            <a:extLst>
              <a:ext uri="{FF2B5EF4-FFF2-40B4-BE49-F238E27FC236}">
                <a16:creationId xmlns:a16="http://schemas.microsoft.com/office/drawing/2014/main" id="{D0F8C1AC-2C85-66FE-4A7F-3CC2408EB6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3101272"/>
            <a:ext cx="5928428" cy="592842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97C3558-4A4E-0B9E-120F-91B606B3A404}"/>
              </a:ext>
            </a:extLst>
          </p:cNvPr>
          <p:cNvSpPr txBox="1"/>
          <p:nvPr/>
        </p:nvSpPr>
        <p:spPr>
          <a:xfrm>
            <a:off x="1028700" y="9270365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Open Sauce Bold" panose="020B0604020202020204" charset="0"/>
              </a:rPr>
              <a:t>www.careinspectorate.wales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7676709-3A73-730D-53FF-71BEF172FD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1753" y="1389225"/>
            <a:ext cx="6033572" cy="807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159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4">
            <a:extLst>
              <a:ext uri="{FF2B5EF4-FFF2-40B4-BE49-F238E27FC236}">
                <a16:creationId xmlns:a16="http://schemas.microsoft.com/office/drawing/2014/main" id="{43CAFEAD-5FDB-3C43-B0AA-68A14176D330}"/>
              </a:ext>
            </a:extLst>
          </p:cNvPr>
          <p:cNvSpPr txBox="1"/>
          <p:nvPr/>
        </p:nvSpPr>
        <p:spPr>
          <a:xfrm>
            <a:off x="1028700" y="1943100"/>
            <a:ext cx="7124700" cy="5924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8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99" b="1" dirty="0">
                <a:solidFill>
                  <a:srgbClr val="00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kumimoji="0" lang="en-US" sz="4899" b="1" i="0" u="none" strike="noStrike" kern="1200" cap="none" spc="0" normalizeH="0" baseline="0" noProof="0" dirty="0" err="1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Dywedwch</a:t>
            </a:r>
            <a:r>
              <a:rPr kumimoji="0" lang="en-US" sz="4899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kumimoji="0" lang="en-US" sz="4899" b="1" i="0" u="none" strike="noStrike" kern="1200" cap="none" spc="0" normalizeH="0" baseline="0" noProof="0" dirty="0" err="1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wrthym</a:t>
            </a:r>
            <a:r>
              <a:rPr kumimoji="0" lang="en-US" sz="4899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kumimoji="0" lang="en-US" sz="4899" b="1" i="0" u="none" strike="noStrike" kern="1200" cap="none" spc="0" normalizeH="0" baseline="0" noProof="0" dirty="0" err="1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sut</a:t>
            </a:r>
            <a:r>
              <a:rPr kumimoji="0" lang="en-US" sz="4899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kumimoji="0" lang="en-US" sz="4899" b="1" i="0" u="none" strike="noStrike" kern="1200" cap="none" spc="0" normalizeH="0" baseline="0" noProof="0" dirty="0" err="1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wnaethon</a:t>
            </a:r>
            <a:r>
              <a:rPr kumimoji="0" lang="en-US" sz="4899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kumimoji="0" lang="en-US" sz="4899" b="1" i="0" u="none" strike="noStrike" kern="1200" cap="none" spc="0" normalizeH="0" baseline="0" noProof="0" dirty="0" err="1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ni</a:t>
            </a:r>
            <a:r>
              <a:rPr kumimoji="0" lang="en-US" sz="4899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kumimoji="0" lang="en-US" sz="4899" b="1" i="0" u="none" strike="noStrike" kern="1200" cap="none" spc="0" normalizeH="0" baseline="0" noProof="0" dirty="0" err="1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heddiw</a:t>
            </a:r>
            <a:r>
              <a:rPr kumimoji="0" lang="en-US" sz="4899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ts val="68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899" b="1" dirty="0">
              <a:solidFill>
                <a:srgbClr val="00FFFF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0" marR="0" lvl="0" indent="0" algn="l" defTabSz="914400" rtl="0" eaLnBrk="1" fontAlgn="auto" latinLnBrk="0" hangingPunct="1">
              <a:lnSpc>
                <a:spcPts val="68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99" b="1" dirty="0">
                <a:solidFill>
                  <a:schemeClr val="bg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Tell us how we did today?</a:t>
            </a:r>
            <a:endParaRPr kumimoji="0" lang="en-US" sz="4899" b="1" i="0" u="none" strike="noStrike" kern="1200" cap="none" spc="0" normalizeH="0" baseline="0" noProof="0" dirty="0">
              <a:ln>
                <a:noFill/>
              </a:ln>
              <a:solidFill>
                <a:srgbClr val="00FFFF"/>
              </a:solidFill>
              <a:effectLst/>
              <a:uLnTx/>
              <a:uFillTx/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0" marR="0" lvl="0" indent="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pic>
        <p:nvPicPr>
          <p:cNvPr id="3" name="Picture 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D1D67EB5-42A9-435A-19FA-393D9DFD6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939" y="1181100"/>
            <a:ext cx="7924800" cy="79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142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07408" y="4686300"/>
            <a:ext cx="8873184" cy="3189660"/>
          </a:xfrm>
          <a:custGeom>
            <a:avLst/>
            <a:gdLst/>
            <a:ahLst/>
            <a:cxnLst/>
            <a:rect l="l" t="t" r="r" b="b"/>
            <a:pathLst>
              <a:path w="5472359" h="2187000">
                <a:moveTo>
                  <a:pt x="0" y="0"/>
                </a:moveTo>
                <a:lnTo>
                  <a:pt x="5472359" y="0"/>
                </a:lnTo>
                <a:lnTo>
                  <a:pt x="5472359" y="2186999"/>
                </a:lnTo>
                <a:lnTo>
                  <a:pt x="0" y="2186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6721004" y="1866900"/>
            <a:ext cx="4845992" cy="1641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 dirty="0" err="1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Diolch</a:t>
            </a:r>
            <a:endParaRPr lang="en-US" sz="9999" b="1" dirty="0">
              <a:solidFill>
                <a:srgbClr val="FFFFFF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</p:spTree>
    <p:extLst>
      <p:ext uri="{BB962C8B-B14F-4D97-AF65-F5344CB8AC3E}">
        <p14:creationId xmlns:p14="http://schemas.microsoft.com/office/powerpoint/2010/main" val="4031589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glish only PPT template CIW" id="{FFFDAF86-4505-46AD-81AC-2368417246C9}" vid="{1B08E001-580C-4ADB-8A35-265965BFB74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A55954417</value>
    </field>
    <field name="Objective-Title">
      <value order="0">RISCA provider events  - December 2024 - slides FINAL</value>
    </field>
    <field name="Objective-Description">
      <value order="0"/>
    </field>
    <field name="Objective-CreationStamp">
      <value order="0">2024-11-28T17:40:53Z</value>
    </field>
    <field name="Objective-IsApproved">
      <value order="0">false</value>
    </field>
    <field name="Objective-IsPublished">
      <value order="0">true</value>
    </field>
    <field name="Objective-DatePublished">
      <value order="0">2024-12-10T08:40:28Z</value>
    </field>
    <field name="Objective-ModificationStamp">
      <value order="0">2024-12-10T08:40:28Z</value>
    </field>
    <field name="Objective-Owner">
      <value order="0">Hennessey, Annette (CSI - Care Inspectorate Wales)</value>
    </field>
    <field name="Objective-Path">
      <value order="0">Objective Global Folder:#Business File Plan:WG Organisational Groups:Post April 2024 - Corporate Services &amp; Inspectorates:Corporate Services &amp; Inspectorates (CSI) - Care Inspectorate Wales (CIW):1 - Save:# Inspectorate - Care &amp; Social Services Inspectorate Wales (CSSIW):40 Communications:2024-2025:CIW - Events - 2024-2025:RISCA provider events - December 24</value>
    </field>
    <field name="Objective-Parent">
      <value order="0">RISCA provider events - December 24</value>
    </field>
    <field name="Objective-State">
      <value order="0">Published</value>
    </field>
    <field name="Objective-VersionId">
      <value order="0">vA101899558</value>
    </field>
    <field name="Objective-Version">
      <value order="0">6.0</value>
    </field>
    <field name="Objective-VersionNumber">
      <value order="0">7</value>
    </field>
    <field name="Objective-VersionComment">
      <value order="0"/>
    </field>
    <field name="Objective-FileNumber">
      <value order="0">qA2118189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/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1600</TotalTime>
  <Words>576</Words>
  <Application>Microsoft Office PowerPoint</Application>
  <PresentationFormat>Custom</PresentationFormat>
  <Paragraphs>145</Paragraphs>
  <Slides>25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Canva Sans Bold</vt:lpstr>
      <vt:lpstr>Arial</vt:lpstr>
      <vt:lpstr>Open Sauce Semi-Bold</vt:lpstr>
      <vt:lpstr>Calibri</vt:lpstr>
      <vt:lpstr>Open Sauce Bold</vt:lpstr>
      <vt:lpstr>Aptos</vt:lpstr>
      <vt:lpstr>Open Sauce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to expect today ...</dc:title>
  <dc:creator>Hennessey, Annette (CSI - Care Inspectorate Wales - Care Inspectorate Wales)</dc:creator>
  <cp:lastModifiedBy>Owen, Katelin(CSI - Care Inspectorate Wales)</cp:lastModifiedBy>
  <cp:revision>13</cp:revision>
  <dcterms:created xsi:type="dcterms:W3CDTF">2006-08-16T00:00:00Z</dcterms:created>
  <dcterms:modified xsi:type="dcterms:W3CDTF">2025-03-10T11:56:03Z</dcterms:modified>
  <dc:identifier>DAGWcqIcnbo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A55954417</vt:lpwstr>
  </property>
  <property fmtid="{D5CDD505-2E9C-101B-9397-08002B2CF9AE}" pid="4" name="Objective-Title">
    <vt:lpwstr>RISCA provider events  - December 2024 - slides FINAL</vt:lpwstr>
  </property>
  <property fmtid="{D5CDD505-2E9C-101B-9397-08002B2CF9AE}" pid="5" name="Objective-Description">
    <vt:lpwstr/>
  </property>
  <property fmtid="{D5CDD505-2E9C-101B-9397-08002B2CF9AE}" pid="6" name="Objective-CreationStamp">
    <vt:filetime>2024-11-28T17:40:53Z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2024-12-10T08:40:28Z</vt:filetime>
  </property>
  <property fmtid="{D5CDD505-2E9C-101B-9397-08002B2CF9AE}" pid="10" name="Objective-ModificationStamp">
    <vt:filetime>2024-12-10T08:40:28Z</vt:filetime>
  </property>
  <property fmtid="{D5CDD505-2E9C-101B-9397-08002B2CF9AE}" pid="11" name="Objective-Owner">
    <vt:lpwstr>Hennessey, Annette (CSI - Care Inspectorate Wales)</vt:lpwstr>
  </property>
  <property fmtid="{D5CDD505-2E9C-101B-9397-08002B2CF9AE}" pid="12" name="Objective-Path">
    <vt:lpwstr>Objective Global Folder:#Business File Plan:WG Organisational Groups:Post April 2024 - Corporate Services &amp; Inspectorates:Corporate Services &amp; Inspectorates (CSI) - Care Inspectorate Wales (CIW):1 - Save:# Inspectorate - Care &amp; Social Services Inspectorate Wales (CSSIW):40 Communications:2024-2025:CIW - Events - 2024-2025:RISCA provider events - December 24:</vt:lpwstr>
  </property>
  <property fmtid="{D5CDD505-2E9C-101B-9397-08002B2CF9AE}" pid="13" name="Objective-Parent">
    <vt:lpwstr>RISCA provider events - December 24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vA101899558</vt:lpwstr>
  </property>
  <property fmtid="{D5CDD505-2E9C-101B-9397-08002B2CF9AE}" pid="16" name="Objective-Version">
    <vt:lpwstr>6.0</vt:lpwstr>
  </property>
  <property fmtid="{D5CDD505-2E9C-101B-9397-08002B2CF9AE}" pid="17" name="Objective-VersionNumber">
    <vt:r8>7</vt:r8>
  </property>
  <property fmtid="{D5CDD505-2E9C-101B-9397-08002B2CF9AE}" pid="18" name="Objective-VersionComment">
    <vt:lpwstr/>
  </property>
  <property fmtid="{D5CDD505-2E9C-101B-9397-08002B2CF9AE}" pid="19" name="Objective-FileNumber">
    <vt:lpwstr>qA2118189</vt:lpwstr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Date Acquired">
    <vt:lpwstr/>
  </property>
  <property fmtid="{D5CDD505-2E9C-101B-9397-08002B2CF9AE}" pid="23" name="Objective-Official Translation">
    <vt:lpwstr/>
  </property>
  <property fmtid="{D5CDD505-2E9C-101B-9397-08002B2CF9AE}" pid="24" name="Objective-Connect Creator">
    <vt:lpwstr/>
  </property>
  <property fmtid="{D5CDD505-2E9C-101B-9397-08002B2CF9AE}" pid="25" name="Objective-Comment">
    <vt:lpwstr/>
  </property>
</Properties>
</file>