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5.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 id="2147483674" r:id="rId7"/>
    <p:sldMasterId id="2147483686" r:id="rId8"/>
  </p:sldMasterIdLst>
  <p:notesMasterIdLst>
    <p:notesMasterId r:id="rId46"/>
  </p:notesMasterIdLst>
  <p:sldIdLst>
    <p:sldId id="256" r:id="rId9"/>
    <p:sldId id="257" r:id="rId10"/>
    <p:sldId id="258" r:id="rId11"/>
    <p:sldId id="264" r:id="rId12"/>
    <p:sldId id="259" r:id="rId13"/>
    <p:sldId id="263" r:id="rId14"/>
    <p:sldId id="260" r:id="rId15"/>
    <p:sldId id="1027" r:id="rId16"/>
    <p:sldId id="498" r:id="rId17"/>
    <p:sldId id="1058" r:id="rId18"/>
    <p:sldId id="1057" r:id="rId19"/>
    <p:sldId id="1044" r:id="rId20"/>
    <p:sldId id="1047" r:id="rId21"/>
    <p:sldId id="1046" r:id="rId22"/>
    <p:sldId id="1048" r:id="rId23"/>
    <p:sldId id="1050" r:id="rId24"/>
    <p:sldId id="1051" r:id="rId25"/>
    <p:sldId id="1052" r:id="rId26"/>
    <p:sldId id="1056" r:id="rId27"/>
    <p:sldId id="1059" r:id="rId28"/>
    <p:sldId id="1041" r:id="rId29"/>
    <p:sldId id="1053" r:id="rId30"/>
    <p:sldId id="291" r:id="rId31"/>
    <p:sldId id="270" r:id="rId32"/>
    <p:sldId id="1060" r:id="rId33"/>
    <p:sldId id="283" r:id="rId34"/>
    <p:sldId id="273" r:id="rId35"/>
    <p:sldId id="293" r:id="rId36"/>
    <p:sldId id="287" r:id="rId37"/>
    <p:sldId id="289" r:id="rId38"/>
    <p:sldId id="288" r:id="rId39"/>
    <p:sldId id="286" r:id="rId40"/>
    <p:sldId id="285" r:id="rId41"/>
    <p:sldId id="284" r:id="rId42"/>
    <p:sldId id="277" r:id="rId43"/>
    <p:sldId id="261" r:id="rId44"/>
    <p:sldId id="26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5" autoAdjust="0"/>
    <p:restoredTop sz="94660"/>
  </p:normalViewPr>
  <p:slideViewPr>
    <p:cSldViewPr snapToGrid="0">
      <p:cViewPr varScale="1">
        <p:scale>
          <a:sx n="110" d="100"/>
          <a:sy n="110" d="100"/>
        </p:scale>
        <p:origin x="630" y="102"/>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5.xml" Id="rId13" /><Relationship Type="http://schemas.openxmlformats.org/officeDocument/2006/relationships/slide" Target="slides/slide10.xml" Id="rId18" /><Relationship Type="http://schemas.openxmlformats.org/officeDocument/2006/relationships/slide" Target="slides/slide18.xml" Id="rId26" /><Relationship Type="http://schemas.openxmlformats.org/officeDocument/2006/relationships/slide" Target="slides/slide31.xml" Id="rId39" /><Relationship Type="http://schemas.openxmlformats.org/officeDocument/2006/relationships/slide" Target="slides/slide13.xml" Id="rId21" /><Relationship Type="http://schemas.openxmlformats.org/officeDocument/2006/relationships/slide" Target="slides/slide26.xml" Id="rId34" /><Relationship Type="http://schemas.openxmlformats.org/officeDocument/2006/relationships/slide" Target="slides/slide34.xml" Id="rId42" /><Relationship Type="http://schemas.openxmlformats.org/officeDocument/2006/relationships/presProps" Target="presProps.xml" Id="rId47" /><Relationship Type="http://schemas.openxmlformats.org/officeDocument/2006/relationships/tableStyles" Target="tableStyles.xml" Id="rId50" /><Relationship Type="http://schemas.openxmlformats.org/officeDocument/2006/relationships/slideMaster" Target="slideMasters/slideMaster3.xml" Id="rId7" /><Relationship Type="http://schemas.openxmlformats.org/officeDocument/2006/relationships/slide" Target="slides/slide8.xml" Id="rId16" /><Relationship Type="http://schemas.openxmlformats.org/officeDocument/2006/relationships/slide" Target="slides/slide21.xml" Id="rId29" /><Relationship Type="http://schemas.openxmlformats.org/officeDocument/2006/relationships/slide" Target="slides/slide3.xml" Id="rId11" /><Relationship Type="http://schemas.openxmlformats.org/officeDocument/2006/relationships/slide" Target="slides/slide16.xml" Id="rId24" /><Relationship Type="http://schemas.openxmlformats.org/officeDocument/2006/relationships/slide" Target="slides/slide24.xml" Id="rId32" /><Relationship Type="http://schemas.openxmlformats.org/officeDocument/2006/relationships/slide" Target="slides/slide29.xml" Id="rId37" /><Relationship Type="http://schemas.openxmlformats.org/officeDocument/2006/relationships/slide" Target="slides/slide32.xml" Id="rId40" /><Relationship Type="http://schemas.openxmlformats.org/officeDocument/2006/relationships/slide" Target="slides/slide37.xml" Id="rId45" /><Relationship Type="http://schemas.openxmlformats.org/officeDocument/2006/relationships/slideMaster" Target="slideMasters/slideMaster1.xml" Id="rId5" /><Relationship Type="http://schemas.openxmlformats.org/officeDocument/2006/relationships/slide" Target="slides/slide7.xml" Id="rId15" /><Relationship Type="http://schemas.openxmlformats.org/officeDocument/2006/relationships/slide" Target="slides/slide15.xml" Id="rId23" /><Relationship Type="http://schemas.openxmlformats.org/officeDocument/2006/relationships/slide" Target="slides/slide20.xml" Id="rId28" /><Relationship Type="http://schemas.openxmlformats.org/officeDocument/2006/relationships/slide" Target="slides/slide28.xml" Id="rId36" /><Relationship Type="http://schemas.openxmlformats.org/officeDocument/2006/relationships/theme" Target="theme/theme1.xml" Id="rId49" /><Relationship Type="http://schemas.openxmlformats.org/officeDocument/2006/relationships/slide" Target="slides/slide2.xml" Id="rId10" /><Relationship Type="http://schemas.openxmlformats.org/officeDocument/2006/relationships/slide" Target="slides/slide11.xml" Id="rId19" /><Relationship Type="http://schemas.openxmlformats.org/officeDocument/2006/relationships/slide" Target="slides/slide23.xml" Id="rId31" /><Relationship Type="http://schemas.openxmlformats.org/officeDocument/2006/relationships/slide" Target="slides/slide36.xml" Id="rId44" /><Relationship Type="http://schemas.openxmlformats.org/officeDocument/2006/relationships/customXml" Target="../customXml/item4.xml" Id="rId4" /><Relationship Type="http://schemas.openxmlformats.org/officeDocument/2006/relationships/slide" Target="slides/slide1.xml" Id="rId9" /><Relationship Type="http://schemas.openxmlformats.org/officeDocument/2006/relationships/slide" Target="slides/slide6.xml" Id="rId14" /><Relationship Type="http://schemas.openxmlformats.org/officeDocument/2006/relationships/slide" Target="slides/slide14.xml" Id="rId22" /><Relationship Type="http://schemas.openxmlformats.org/officeDocument/2006/relationships/slide" Target="slides/slide19.xml" Id="rId27" /><Relationship Type="http://schemas.openxmlformats.org/officeDocument/2006/relationships/slide" Target="slides/slide22.xml" Id="rId30" /><Relationship Type="http://schemas.openxmlformats.org/officeDocument/2006/relationships/slide" Target="slides/slide27.xml" Id="rId35" /><Relationship Type="http://schemas.openxmlformats.org/officeDocument/2006/relationships/slide" Target="slides/slide35.xml" Id="rId43" /><Relationship Type="http://schemas.openxmlformats.org/officeDocument/2006/relationships/viewProps" Target="viewProps.xml" Id="rId48" /><Relationship Type="http://schemas.openxmlformats.org/officeDocument/2006/relationships/slideMaster" Target="slideMasters/slideMaster4.xml" Id="rId8" /><Relationship Type="http://schemas.openxmlformats.org/officeDocument/2006/relationships/customXml" Target="../customXml/item3.xml" Id="rId3" /><Relationship Type="http://schemas.openxmlformats.org/officeDocument/2006/relationships/slide" Target="slides/slide4.xml" Id="rId12" /><Relationship Type="http://schemas.openxmlformats.org/officeDocument/2006/relationships/slide" Target="slides/slide9.xml" Id="rId17" /><Relationship Type="http://schemas.openxmlformats.org/officeDocument/2006/relationships/slide" Target="slides/slide17.xml" Id="rId25" /><Relationship Type="http://schemas.openxmlformats.org/officeDocument/2006/relationships/slide" Target="slides/slide25.xml" Id="rId33" /><Relationship Type="http://schemas.openxmlformats.org/officeDocument/2006/relationships/slide" Target="slides/slide30.xml" Id="rId38" /><Relationship Type="http://schemas.openxmlformats.org/officeDocument/2006/relationships/notesMaster" Target="notesMasters/notesMaster1.xml" Id="rId46" /><Relationship Type="http://schemas.openxmlformats.org/officeDocument/2006/relationships/slide" Target="slides/slide12.xml" Id="rId20" /><Relationship Type="http://schemas.openxmlformats.org/officeDocument/2006/relationships/slide" Target="slides/slide33.xml" Id="rId41" /><Relationship Type="http://schemas.openxmlformats.org/officeDocument/2006/relationships/customXml" Target="../customXml/item1.xml" Id="rId1" /><Relationship Type="http://schemas.openxmlformats.org/officeDocument/2006/relationships/slideMaster" Target="slideMasters/slideMaster2.xml" Id="rId6" /><Relationship Type="http://schemas.openxmlformats.org/officeDocument/2006/relationships/customXml" Target="/customXML/item5.xml" Id="R8899faa4a8b241b9"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80919-1639-4C48-82C8-8A42A51DBD01}" type="datetimeFigureOut">
              <a:rPr lang="en-GB" smtClean="0"/>
              <a:t>20/10/2023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9541D-35ED-41A9-95FF-B134184EC28A}" type="slidenum">
              <a:rPr lang="en-GB" smtClean="0"/>
              <a:t>‹#›</a:t>
            </a:fld>
            <a:endParaRPr lang="en-GB"/>
          </a:p>
        </p:txBody>
      </p:sp>
    </p:spTree>
    <p:extLst>
      <p:ext uri="{BB962C8B-B14F-4D97-AF65-F5344CB8AC3E}">
        <p14:creationId xmlns:p14="http://schemas.microsoft.com/office/powerpoint/2010/main" val="33956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19A8526-C775-4C4A-A163-7529DC067B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D2C54DF6-3379-4B16-B7A8-2A6F46F4BE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1748" name="Slide Number Placeholder 3">
            <a:extLst>
              <a:ext uri="{FF2B5EF4-FFF2-40B4-BE49-F238E27FC236}">
                <a16:creationId xmlns:a16="http://schemas.microsoft.com/office/drawing/2014/main" id="{F24124C6-222D-48E3-8C63-93E717D1FF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91AF58-FCA5-426D-98D8-674B9593B766}"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52122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186E9-F4C3-4074-9DCE-8CABA51ACFD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748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186E9-F4C3-4074-9DCE-8CABA51ACFD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871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186E9-F4C3-4074-9DCE-8CABA51ACFD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7267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186E9-F4C3-4074-9DCE-8CABA51ACFD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6073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186E9-F4C3-4074-9DCE-8CABA51ACFD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0586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186E9-F4C3-4074-9DCE-8CABA51ACFD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0047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38553-9B01-46E0-B6EB-AEE53A0A6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37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38553-9B01-46E0-B6EB-AEE53A0A6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406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38553-9B01-46E0-B6EB-AEE53A0A6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616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38553-9B01-46E0-B6EB-AEE53A0A6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898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D4B1F296-464B-477B-84EC-CCA31F73FF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8B7F811C-19B4-44E8-B2B9-2AB276408E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4820" name="Slide Number Placeholder 3">
            <a:extLst>
              <a:ext uri="{FF2B5EF4-FFF2-40B4-BE49-F238E27FC236}">
                <a16:creationId xmlns:a16="http://schemas.microsoft.com/office/drawing/2014/main" id="{A8BC6336-E5F2-454F-BABC-FF87815383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37BC8B-3CCF-46E6-8451-D0B6A3D79DA7}"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38553-9B01-46E0-B6EB-AEE53A0A6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192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38553-9B01-46E0-B6EB-AEE53A0A6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268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38553-9B01-46E0-B6EB-AEE53A0A6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646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38553-9B01-46E0-B6EB-AEE53A0A6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739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38553-9B01-46E0-B6EB-AEE53A0A6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413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38553-9B01-46E0-B6EB-AEE53A0A6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627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38553-9B01-46E0-B6EB-AEE53A0A6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625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38553-9B01-46E0-B6EB-AEE53A0A6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515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38553-9B01-46E0-B6EB-AEE53A0A6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403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186E9-F4C3-4074-9DCE-8CABA51ACFD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348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186E9-F4C3-4074-9DCE-8CABA51ACFD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7113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186E9-F4C3-4074-9DCE-8CABA51ACFD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677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186E9-F4C3-4074-9DCE-8CABA51ACFD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4356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186E9-F4C3-4074-9DCE-8CABA51ACFD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3811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4"/>
            <a:ext cx="5438140" cy="4971568"/>
          </a:xfrm>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186E9-F4C3-4074-9DCE-8CABA51ACFD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104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186E9-F4C3-4074-9DCE-8CABA51ACFD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8973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258BBD4-B960-4FCE-AEF1-7FFC6F5E15BF}" type="datetimeFigureOut">
              <a:rPr lang="en-GB" smtClean="0"/>
              <a:t>20/10/2023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AFFC2E-97F3-4028-BA3C-45D7380E4977}" type="slidenum">
              <a:rPr lang="en-GB" smtClean="0"/>
              <a:t>‹#›</a:t>
            </a:fld>
            <a:endParaRPr lang="en-GB"/>
          </a:p>
        </p:txBody>
      </p:sp>
    </p:spTree>
    <p:extLst>
      <p:ext uri="{BB962C8B-B14F-4D97-AF65-F5344CB8AC3E}">
        <p14:creationId xmlns:p14="http://schemas.microsoft.com/office/powerpoint/2010/main" val="1856903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58BBD4-B960-4FCE-AEF1-7FFC6F5E15BF}" type="datetimeFigureOut">
              <a:rPr lang="en-GB" smtClean="0"/>
              <a:t>20/10/2023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AFFC2E-97F3-4028-BA3C-45D7380E4977}" type="slidenum">
              <a:rPr lang="en-GB" smtClean="0"/>
              <a:t>‹#›</a:t>
            </a:fld>
            <a:endParaRPr lang="en-GB"/>
          </a:p>
        </p:txBody>
      </p:sp>
    </p:spTree>
    <p:extLst>
      <p:ext uri="{BB962C8B-B14F-4D97-AF65-F5344CB8AC3E}">
        <p14:creationId xmlns:p14="http://schemas.microsoft.com/office/powerpoint/2010/main" val="1358819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58BBD4-B960-4FCE-AEF1-7FFC6F5E15BF}" type="datetimeFigureOut">
              <a:rPr lang="en-GB" smtClean="0"/>
              <a:t>20/10/2023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AFFC2E-97F3-4028-BA3C-45D7380E4977}" type="slidenum">
              <a:rPr lang="en-GB" smtClean="0"/>
              <a:t>‹#›</a:t>
            </a:fld>
            <a:endParaRPr lang="en-GB"/>
          </a:p>
        </p:txBody>
      </p:sp>
    </p:spTree>
    <p:extLst>
      <p:ext uri="{BB962C8B-B14F-4D97-AF65-F5344CB8AC3E}">
        <p14:creationId xmlns:p14="http://schemas.microsoft.com/office/powerpoint/2010/main" val="4099284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5C2F-0D4E-45D2-A24C-FED1833C0D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7B4DC2-67EA-4E5B-8C33-42D640F50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B34652-7B94-43B3-9BDD-C81C7602091E}"/>
              </a:ext>
            </a:extLst>
          </p:cNvPr>
          <p:cNvSpPr>
            <a:spLocks noGrp="1"/>
          </p:cNvSpPr>
          <p:nvPr>
            <p:ph type="dt" sz="half" idx="10"/>
          </p:nvPr>
        </p:nvSpPr>
        <p:spPr/>
        <p:txBody>
          <a:bodyPr/>
          <a:lstStyle/>
          <a:p>
            <a:fld id="{1AF17B25-A8B2-4C45-ABCE-7513D2A3273F}" type="datetimeFigureOut">
              <a:rPr lang="en-GB" smtClean="0"/>
              <a:pPr/>
              <a:t>20/10/2023</a:t>
            </a:fld>
            <a:endParaRPr lang="en-GB"/>
          </a:p>
        </p:txBody>
      </p:sp>
      <p:sp>
        <p:nvSpPr>
          <p:cNvPr id="5" name="Footer Placeholder 4">
            <a:extLst>
              <a:ext uri="{FF2B5EF4-FFF2-40B4-BE49-F238E27FC236}">
                <a16:creationId xmlns:a16="http://schemas.microsoft.com/office/drawing/2014/main" id="{C1AE70D5-B0AD-4506-8208-6E5F7C2A18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27B738-6369-4086-80F9-DA5D641EA7BA}"/>
              </a:ext>
            </a:extLst>
          </p:cNvPr>
          <p:cNvSpPr>
            <a:spLocks noGrp="1"/>
          </p:cNvSpPr>
          <p:nvPr>
            <p:ph type="sldNum" sz="quarter" idx="12"/>
          </p:nvPr>
        </p:nvSpPr>
        <p:spPr/>
        <p:txBody>
          <a:bodyPr/>
          <a:lstStyle/>
          <a:p>
            <a:fld id="{A2D2E6EB-BEB3-4175-B509-64B302EA7FDD}" type="slidenum">
              <a:rPr lang="en-GB" smtClean="0"/>
              <a:pPr/>
              <a:t>‹#›</a:t>
            </a:fld>
            <a:endParaRPr lang="en-GB"/>
          </a:p>
        </p:txBody>
      </p:sp>
    </p:spTree>
    <p:extLst>
      <p:ext uri="{BB962C8B-B14F-4D97-AF65-F5344CB8AC3E}">
        <p14:creationId xmlns:p14="http://schemas.microsoft.com/office/powerpoint/2010/main" val="436671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F3F4C-F5E6-4290-87AB-DBFD742191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EDF339-CE1E-4F92-BD16-8D53F0CA59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988D26-DA2D-46D9-8E82-E0010813DAAA}"/>
              </a:ext>
            </a:extLst>
          </p:cNvPr>
          <p:cNvSpPr>
            <a:spLocks noGrp="1"/>
          </p:cNvSpPr>
          <p:nvPr>
            <p:ph type="dt" sz="half" idx="10"/>
          </p:nvPr>
        </p:nvSpPr>
        <p:spPr/>
        <p:txBody>
          <a:bodyPr/>
          <a:lstStyle/>
          <a:p>
            <a:fld id="{1AF17B25-A8B2-4C45-ABCE-7513D2A3273F}" type="datetimeFigureOut">
              <a:rPr lang="en-GB" smtClean="0"/>
              <a:pPr/>
              <a:t>20/10/2023</a:t>
            </a:fld>
            <a:endParaRPr lang="en-GB"/>
          </a:p>
        </p:txBody>
      </p:sp>
      <p:sp>
        <p:nvSpPr>
          <p:cNvPr id="5" name="Footer Placeholder 4">
            <a:extLst>
              <a:ext uri="{FF2B5EF4-FFF2-40B4-BE49-F238E27FC236}">
                <a16:creationId xmlns:a16="http://schemas.microsoft.com/office/drawing/2014/main" id="{BDFB12D0-8E75-463E-BBF0-14005AC0C8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AF9BC-CDE7-4618-9BFF-4B640AA45FE2}"/>
              </a:ext>
            </a:extLst>
          </p:cNvPr>
          <p:cNvSpPr>
            <a:spLocks noGrp="1"/>
          </p:cNvSpPr>
          <p:nvPr>
            <p:ph type="sldNum" sz="quarter" idx="12"/>
          </p:nvPr>
        </p:nvSpPr>
        <p:spPr/>
        <p:txBody>
          <a:bodyPr/>
          <a:lstStyle/>
          <a:p>
            <a:fld id="{A2D2E6EB-BEB3-4175-B509-64B302EA7FDD}" type="slidenum">
              <a:rPr lang="en-GB" smtClean="0"/>
              <a:pPr/>
              <a:t>‹#›</a:t>
            </a:fld>
            <a:endParaRPr lang="en-GB"/>
          </a:p>
        </p:txBody>
      </p:sp>
    </p:spTree>
    <p:extLst>
      <p:ext uri="{BB962C8B-B14F-4D97-AF65-F5344CB8AC3E}">
        <p14:creationId xmlns:p14="http://schemas.microsoft.com/office/powerpoint/2010/main" val="3754287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5E7B3-A932-43FC-B36A-E865A25994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596807-6950-4DD4-B341-1147E2FE65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70AD01-642F-4B2F-9B43-02C9D58F5386}"/>
              </a:ext>
            </a:extLst>
          </p:cNvPr>
          <p:cNvSpPr>
            <a:spLocks noGrp="1"/>
          </p:cNvSpPr>
          <p:nvPr>
            <p:ph type="dt" sz="half" idx="10"/>
          </p:nvPr>
        </p:nvSpPr>
        <p:spPr/>
        <p:txBody>
          <a:bodyPr/>
          <a:lstStyle/>
          <a:p>
            <a:fld id="{1AF17B25-A8B2-4C45-ABCE-7513D2A3273F}" type="datetimeFigureOut">
              <a:rPr lang="en-GB" smtClean="0"/>
              <a:pPr/>
              <a:t>20/10/2023</a:t>
            </a:fld>
            <a:endParaRPr lang="en-GB"/>
          </a:p>
        </p:txBody>
      </p:sp>
      <p:sp>
        <p:nvSpPr>
          <p:cNvPr id="5" name="Footer Placeholder 4">
            <a:extLst>
              <a:ext uri="{FF2B5EF4-FFF2-40B4-BE49-F238E27FC236}">
                <a16:creationId xmlns:a16="http://schemas.microsoft.com/office/drawing/2014/main" id="{EDD4B52D-9FBE-465E-803E-5657D39BCC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70396C-30B6-40C1-ABBA-D4B961025B2F}"/>
              </a:ext>
            </a:extLst>
          </p:cNvPr>
          <p:cNvSpPr>
            <a:spLocks noGrp="1"/>
          </p:cNvSpPr>
          <p:nvPr>
            <p:ph type="sldNum" sz="quarter" idx="12"/>
          </p:nvPr>
        </p:nvSpPr>
        <p:spPr/>
        <p:txBody>
          <a:bodyPr/>
          <a:lstStyle/>
          <a:p>
            <a:fld id="{A2D2E6EB-BEB3-4175-B509-64B302EA7FDD}" type="slidenum">
              <a:rPr lang="en-GB" smtClean="0"/>
              <a:pPr/>
              <a:t>‹#›</a:t>
            </a:fld>
            <a:endParaRPr lang="en-GB"/>
          </a:p>
        </p:txBody>
      </p:sp>
    </p:spTree>
    <p:extLst>
      <p:ext uri="{BB962C8B-B14F-4D97-AF65-F5344CB8AC3E}">
        <p14:creationId xmlns:p14="http://schemas.microsoft.com/office/powerpoint/2010/main" val="770775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EEA3-3A0B-47EE-8467-7201B9D48F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98DC7A-07AF-42E9-9BBF-F52F968A9F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05F50F-8C4B-4D98-A596-E83049B7DF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32F4C2D-B251-4730-9183-A53686E60DD4}"/>
              </a:ext>
            </a:extLst>
          </p:cNvPr>
          <p:cNvSpPr>
            <a:spLocks noGrp="1"/>
          </p:cNvSpPr>
          <p:nvPr>
            <p:ph type="dt" sz="half" idx="10"/>
          </p:nvPr>
        </p:nvSpPr>
        <p:spPr/>
        <p:txBody>
          <a:bodyPr/>
          <a:lstStyle/>
          <a:p>
            <a:fld id="{1AF17B25-A8B2-4C45-ABCE-7513D2A3273F}" type="datetimeFigureOut">
              <a:rPr lang="en-GB" smtClean="0"/>
              <a:pPr/>
              <a:t>20/10/2023</a:t>
            </a:fld>
            <a:endParaRPr lang="en-GB"/>
          </a:p>
        </p:txBody>
      </p:sp>
      <p:sp>
        <p:nvSpPr>
          <p:cNvPr id="6" name="Footer Placeholder 5">
            <a:extLst>
              <a:ext uri="{FF2B5EF4-FFF2-40B4-BE49-F238E27FC236}">
                <a16:creationId xmlns:a16="http://schemas.microsoft.com/office/drawing/2014/main" id="{15A376FE-C0CB-4D88-8106-D42CC670C2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AA1A50-9DD7-43B1-9BA8-369D068CDFAE}"/>
              </a:ext>
            </a:extLst>
          </p:cNvPr>
          <p:cNvSpPr>
            <a:spLocks noGrp="1"/>
          </p:cNvSpPr>
          <p:nvPr>
            <p:ph type="sldNum" sz="quarter" idx="12"/>
          </p:nvPr>
        </p:nvSpPr>
        <p:spPr/>
        <p:txBody>
          <a:bodyPr/>
          <a:lstStyle/>
          <a:p>
            <a:fld id="{A2D2E6EB-BEB3-4175-B509-64B302EA7FDD}" type="slidenum">
              <a:rPr lang="en-GB" smtClean="0"/>
              <a:pPr/>
              <a:t>‹#›</a:t>
            </a:fld>
            <a:endParaRPr lang="en-GB"/>
          </a:p>
        </p:txBody>
      </p:sp>
    </p:spTree>
    <p:extLst>
      <p:ext uri="{BB962C8B-B14F-4D97-AF65-F5344CB8AC3E}">
        <p14:creationId xmlns:p14="http://schemas.microsoft.com/office/powerpoint/2010/main" val="233347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8B10E-1762-4A3B-87FB-70FF287381B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152AFE-C9B1-4F06-9536-8658983AD0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9453D6-EF7E-44B4-9392-FBBBD98AB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BC94E23-67DA-4FD3-A36B-81CB02F4E3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0EE139-C030-46C5-B039-58886737A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C4F6375-3C82-4DC7-8253-F69025278F75}"/>
              </a:ext>
            </a:extLst>
          </p:cNvPr>
          <p:cNvSpPr>
            <a:spLocks noGrp="1"/>
          </p:cNvSpPr>
          <p:nvPr>
            <p:ph type="dt" sz="half" idx="10"/>
          </p:nvPr>
        </p:nvSpPr>
        <p:spPr/>
        <p:txBody>
          <a:bodyPr/>
          <a:lstStyle/>
          <a:p>
            <a:fld id="{1AF17B25-A8B2-4C45-ABCE-7513D2A3273F}" type="datetimeFigureOut">
              <a:rPr lang="en-GB" smtClean="0"/>
              <a:pPr/>
              <a:t>20/10/2023</a:t>
            </a:fld>
            <a:endParaRPr lang="en-GB"/>
          </a:p>
        </p:txBody>
      </p:sp>
      <p:sp>
        <p:nvSpPr>
          <p:cNvPr id="8" name="Footer Placeholder 7">
            <a:extLst>
              <a:ext uri="{FF2B5EF4-FFF2-40B4-BE49-F238E27FC236}">
                <a16:creationId xmlns:a16="http://schemas.microsoft.com/office/drawing/2014/main" id="{A5481F4E-A9EA-4012-8CB5-513DEDD3EA5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2FDB28-19C5-4916-8DC0-D622FD52AFDB}"/>
              </a:ext>
            </a:extLst>
          </p:cNvPr>
          <p:cNvSpPr>
            <a:spLocks noGrp="1"/>
          </p:cNvSpPr>
          <p:nvPr>
            <p:ph type="sldNum" sz="quarter" idx="12"/>
          </p:nvPr>
        </p:nvSpPr>
        <p:spPr/>
        <p:txBody>
          <a:bodyPr/>
          <a:lstStyle/>
          <a:p>
            <a:fld id="{A2D2E6EB-BEB3-4175-B509-64B302EA7FDD}" type="slidenum">
              <a:rPr lang="en-GB" smtClean="0"/>
              <a:pPr/>
              <a:t>‹#›</a:t>
            </a:fld>
            <a:endParaRPr lang="en-GB"/>
          </a:p>
        </p:txBody>
      </p:sp>
    </p:spTree>
    <p:extLst>
      <p:ext uri="{BB962C8B-B14F-4D97-AF65-F5344CB8AC3E}">
        <p14:creationId xmlns:p14="http://schemas.microsoft.com/office/powerpoint/2010/main" val="325371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5B813-648B-4403-A7DE-57E17C441DE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91F687-D46D-4318-8F25-44954683D677}"/>
              </a:ext>
            </a:extLst>
          </p:cNvPr>
          <p:cNvSpPr>
            <a:spLocks noGrp="1"/>
          </p:cNvSpPr>
          <p:nvPr>
            <p:ph type="dt" sz="half" idx="10"/>
          </p:nvPr>
        </p:nvSpPr>
        <p:spPr/>
        <p:txBody>
          <a:bodyPr/>
          <a:lstStyle/>
          <a:p>
            <a:fld id="{1AF17B25-A8B2-4C45-ABCE-7513D2A3273F}" type="datetimeFigureOut">
              <a:rPr lang="en-GB" smtClean="0"/>
              <a:pPr/>
              <a:t>20/10/2023</a:t>
            </a:fld>
            <a:endParaRPr lang="en-GB"/>
          </a:p>
        </p:txBody>
      </p:sp>
      <p:sp>
        <p:nvSpPr>
          <p:cNvPr id="4" name="Footer Placeholder 3">
            <a:extLst>
              <a:ext uri="{FF2B5EF4-FFF2-40B4-BE49-F238E27FC236}">
                <a16:creationId xmlns:a16="http://schemas.microsoft.com/office/drawing/2014/main" id="{02D4081E-A656-4522-8FCE-150FD68E033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1F7E06F-5954-4125-9708-F351080998C0}"/>
              </a:ext>
            </a:extLst>
          </p:cNvPr>
          <p:cNvSpPr>
            <a:spLocks noGrp="1"/>
          </p:cNvSpPr>
          <p:nvPr>
            <p:ph type="sldNum" sz="quarter" idx="12"/>
          </p:nvPr>
        </p:nvSpPr>
        <p:spPr/>
        <p:txBody>
          <a:bodyPr/>
          <a:lstStyle/>
          <a:p>
            <a:fld id="{A2D2E6EB-BEB3-4175-B509-64B302EA7FDD}" type="slidenum">
              <a:rPr lang="en-GB" smtClean="0"/>
              <a:pPr/>
              <a:t>‹#›</a:t>
            </a:fld>
            <a:endParaRPr lang="en-GB"/>
          </a:p>
        </p:txBody>
      </p:sp>
    </p:spTree>
    <p:extLst>
      <p:ext uri="{BB962C8B-B14F-4D97-AF65-F5344CB8AC3E}">
        <p14:creationId xmlns:p14="http://schemas.microsoft.com/office/powerpoint/2010/main" val="1350793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9D19D7-2D1C-48D8-8F22-81269CF03124}"/>
              </a:ext>
            </a:extLst>
          </p:cNvPr>
          <p:cNvSpPr>
            <a:spLocks noGrp="1"/>
          </p:cNvSpPr>
          <p:nvPr>
            <p:ph type="dt" sz="half" idx="10"/>
          </p:nvPr>
        </p:nvSpPr>
        <p:spPr/>
        <p:txBody>
          <a:bodyPr/>
          <a:lstStyle/>
          <a:p>
            <a:fld id="{1AF17B25-A8B2-4C45-ABCE-7513D2A3273F}" type="datetimeFigureOut">
              <a:rPr lang="en-GB" smtClean="0"/>
              <a:pPr/>
              <a:t>20/10/2023</a:t>
            </a:fld>
            <a:endParaRPr lang="en-GB"/>
          </a:p>
        </p:txBody>
      </p:sp>
      <p:sp>
        <p:nvSpPr>
          <p:cNvPr id="3" name="Footer Placeholder 2">
            <a:extLst>
              <a:ext uri="{FF2B5EF4-FFF2-40B4-BE49-F238E27FC236}">
                <a16:creationId xmlns:a16="http://schemas.microsoft.com/office/drawing/2014/main" id="{C8D2A089-B372-4A30-9F3F-A3CC5609FB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BE4E56F-7297-4D74-A95D-D3BF0D7AF1F2}"/>
              </a:ext>
            </a:extLst>
          </p:cNvPr>
          <p:cNvSpPr>
            <a:spLocks noGrp="1"/>
          </p:cNvSpPr>
          <p:nvPr>
            <p:ph type="sldNum" sz="quarter" idx="12"/>
          </p:nvPr>
        </p:nvSpPr>
        <p:spPr/>
        <p:txBody>
          <a:bodyPr/>
          <a:lstStyle/>
          <a:p>
            <a:fld id="{A2D2E6EB-BEB3-4175-B509-64B302EA7FDD}" type="slidenum">
              <a:rPr lang="en-GB" smtClean="0"/>
              <a:pPr/>
              <a:t>‹#›</a:t>
            </a:fld>
            <a:endParaRPr lang="en-GB"/>
          </a:p>
        </p:txBody>
      </p:sp>
    </p:spTree>
    <p:extLst>
      <p:ext uri="{BB962C8B-B14F-4D97-AF65-F5344CB8AC3E}">
        <p14:creationId xmlns:p14="http://schemas.microsoft.com/office/powerpoint/2010/main" val="3640767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CFCD-3723-46FD-A8D1-523CDE5AF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015A46A-BD2B-4748-8F3A-A6613EE3EC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B293B06-88C8-4F7A-8ADE-C5B1C14F66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1980F-A194-4264-90B8-752CA11D616C}"/>
              </a:ext>
            </a:extLst>
          </p:cNvPr>
          <p:cNvSpPr>
            <a:spLocks noGrp="1"/>
          </p:cNvSpPr>
          <p:nvPr>
            <p:ph type="dt" sz="half" idx="10"/>
          </p:nvPr>
        </p:nvSpPr>
        <p:spPr/>
        <p:txBody>
          <a:bodyPr/>
          <a:lstStyle/>
          <a:p>
            <a:fld id="{1AF17B25-A8B2-4C45-ABCE-7513D2A3273F}" type="datetimeFigureOut">
              <a:rPr lang="en-GB" smtClean="0"/>
              <a:pPr/>
              <a:t>20/10/2023</a:t>
            </a:fld>
            <a:endParaRPr lang="en-GB"/>
          </a:p>
        </p:txBody>
      </p:sp>
      <p:sp>
        <p:nvSpPr>
          <p:cNvPr id="6" name="Footer Placeholder 5">
            <a:extLst>
              <a:ext uri="{FF2B5EF4-FFF2-40B4-BE49-F238E27FC236}">
                <a16:creationId xmlns:a16="http://schemas.microsoft.com/office/drawing/2014/main" id="{9058FD67-A28B-44AD-934B-A6FC49A008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DE457A-236F-4F85-946E-140C1A793232}"/>
              </a:ext>
            </a:extLst>
          </p:cNvPr>
          <p:cNvSpPr>
            <a:spLocks noGrp="1"/>
          </p:cNvSpPr>
          <p:nvPr>
            <p:ph type="sldNum" sz="quarter" idx="12"/>
          </p:nvPr>
        </p:nvSpPr>
        <p:spPr/>
        <p:txBody>
          <a:bodyPr/>
          <a:lstStyle/>
          <a:p>
            <a:fld id="{A2D2E6EB-BEB3-4175-B509-64B302EA7FDD}" type="slidenum">
              <a:rPr lang="en-GB" smtClean="0"/>
              <a:pPr/>
              <a:t>‹#›</a:t>
            </a:fld>
            <a:endParaRPr lang="en-GB"/>
          </a:p>
        </p:txBody>
      </p:sp>
    </p:spTree>
    <p:extLst>
      <p:ext uri="{BB962C8B-B14F-4D97-AF65-F5344CB8AC3E}">
        <p14:creationId xmlns:p14="http://schemas.microsoft.com/office/powerpoint/2010/main" val="2731769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58BBD4-B960-4FCE-AEF1-7FFC6F5E15BF}" type="datetimeFigureOut">
              <a:rPr lang="en-GB" smtClean="0"/>
              <a:t>20/10/2023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AFFC2E-97F3-4028-BA3C-45D7380E4977}" type="slidenum">
              <a:rPr lang="en-GB" smtClean="0"/>
              <a:t>‹#›</a:t>
            </a:fld>
            <a:endParaRPr lang="en-GB"/>
          </a:p>
        </p:txBody>
      </p:sp>
    </p:spTree>
    <p:extLst>
      <p:ext uri="{BB962C8B-B14F-4D97-AF65-F5344CB8AC3E}">
        <p14:creationId xmlns:p14="http://schemas.microsoft.com/office/powerpoint/2010/main" val="2434456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5414E-70BB-4E73-9089-3C86C183C5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3691F2-C91D-49AE-87C7-16AAFE29DE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BA35CD-EFA9-41A4-9B53-F6D05DEFE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E285A-037D-4785-A54D-C32985688C43}"/>
              </a:ext>
            </a:extLst>
          </p:cNvPr>
          <p:cNvSpPr>
            <a:spLocks noGrp="1"/>
          </p:cNvSpPr>
          <p:nvPr>
            <p:ph type="dt" sz="half" idx="10"/>
          </p:nvPr>
        </p:nvSpPr>
        <p:spPr/>
        <p:txBody>
          <a:bodyPr/>
          <a:lstStyle/>
          <a:p>
            <a:fld id="{1AF17B25-A8B2-4C45-ABCE-7513D2A3273F}" type="datetimeFigureOut">
              <a:rPr lang="en-GB" smtClean="0"/>
              <a:pPr/>
              <a:t>20/10/2023</a:t>
            </a:fld>
            <a:endParaRPr lang="en-GB"/>
          </a:p>
        </p:txBody>
      </p:sp>
      <p:sp>
        <p:nvSpPr>
          <p:cNvPr id="6" name="Footer Placeholder 5">
            <a:extLst>
              <a:ext uri="{FF2B5EF4-FFF2-40B4-BE49-F238E27FC236}">
                <a16:creationId xmlns:a16="http://schemas.microsoft.com/office/drawing/2014/main" id="{8B8F8D28-E8A8-48E7-990E-23273D1501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3BB3FC-9EF5-4B3E-90AD-1D0BBAC719F9}"/>
              </a:ext>
            </a:extLst>
          </p:cNvPr>
          <p:cNvSpPr>
            <a:spLocks noGrp="1"/>
          </p:cNvSpPr>
          <p:nvPr>
            <p:ph type="sldNum" sz="quarter" idx="12"/>
          </p:nvPr>
        </p:nvSpPr>
        <p:spPr/>
        <p:txBody>
          <a:bodyPr/>
          <a:lstStyle/>
          <a:p>
            <a:fld id="{A2D2E6EB-BEB3-4175-B509-64B302EA7FDD}" type="slidenum">
              <a:rPr lang="en-GB" smtClean="0"/>
              <a:pPr/>
              <a:t>‹#›</a:t>
            </a:fld>
            <a:endParaRPr lang="en-GB"/>
          </a:p>
        </p:txBody>
      </p:sp>
    </p:spTree>
    <p:extLst>
      <p:ext uri="{BB962C8B-B14F-4D97-AF65-F5344CB8AC3E}">
        <p14:creationId xmlns:p14="http://schemas.microsoft.com/office/powerpoint/2010/main" val="390223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90255-BFCA-4CDF-80CF-13BB203D927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B5CA01-CC50-446F-9BA4-309F1C2B89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B3F32F-3482-4879-A12B-13AC6820C232}"/>
              </a:ext>
            </a:extLst>
          </p:cNvPr>
          <p:cNvSpPr>
            <a:spLocks noGrp="1"/>
          </p:cNvSpPr>
          <p:nvPr>
            <p:ph type="dt" sz="half" idx="10"/>
          </p:nvPr>
        </p:nvSpPr>
        <p:spPr/>
        <p:txBody>
          <a:bodyPr/>
          <a:lstStyle/>
          <a:p>
            <a:fld id="{1AF17B25-A8B2-4C45-ABCE-7513D2A3273F}" type="datetimeFigureOut">
              <a:rPr lang="en-GB" smtClean="0"/>
              <a:pPr/>
              <a:t>20/10/2023</a:t>
            </a:fld>
            <a:endParaRPr lang="en-GB"/>
          </a:p>
        </p:txBody>
      </p:sp>
      <p:sp>
        <p:nvSpPr>
          <p:cNvPr id="5" name="Footer Placeholder 4">
            <a:extLst>
              <a:ext uri="{FF2B5EF4-FFF2-40B4-BE49-F238E27FC236}">
                <a16:creationId xmlns:a16="http://schemas.microsoft.com/office/drawing/2014/main" id="{C8D92E03-8225-4122-B1FF-647B643233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4348DE-F0A2-4542-87E6-2523C620AA1F}"/>
              </a:ext>
            </a:extLst>
          </p:cNvPr>
          <p:cNvSpPr>
            <a:spLocks noGrp="1"/>
          </p:cNvSpPr>
          <p:nvPr>
            <p:ph type="sldNum" sz="quarter" idx="12"/>
          </p:nvPr>
        </p:nvSpPr>
        <p:spPr/>
        <p:txBody>
          <a:bodyPr/>
          <a:lstStyle/>
          <a:p>
            <a:fld id="{A2D2E6EB-BEB3-4175-B509-64B302EA7FDD}" type="slidenum">
              <a:rPr lang="en-GB" smtClean="0"/>
              <a:pPr/>
              <a:t>‹#›</a:t>
            </a:fld>
            <a:endParaRPr lang="en-GB"/>
          </a:p>
        </p:txBody>
      </p:sp>
    </p:spTree>
    <p:extLst>
      <p:ext uri="{BB962C8B-B14F-4D97-AF65-F5344CB8AC3E}">
        <p14:creationId xmlns:p14="http://schemas.microsoft.com/office/powerpoint/2010/main" val="1456158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90E344-4E42-4175-AD3B-241773030E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A8069A-4E71-4DE9-B85C-8E74B00243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7993A4-8372-4090-8643-2050D8EDF605}"/>
              </a:ext>
            </a:extLst>
          </p:cNvPr>
          <p:cNvSpPr>
            <a:spLocks noGrp="1"/>
          </p:cNvSpPr>
          <p:nvPr>
            <p:ph type="dt" sz="half" idx="10"/>
          </p:nvPr>
        </p:nvSpPr>
        <p:spPr/>
        <p:txBody>
          <a:bodyPr/>
          <a:lstStyle/>
          <a:p>
            <a:fld id="{1AF17B25-A8B2-4C45-ABCE-7513D2A3273F}" type="datetimeFigureOut">
              <a:rPr lang="en-GB" smtClean="0"/>
              <a:pPr/>
              <a:t>20/10/2023</a:t>
            </a:fld>
            <a:endParaRPr lang="en-GB"/>
          </a:p>
        </p:txBody>
      </p:sp>
      <p:sp>
        <p:nvSpPr>
          <p:cNvPr id="5" name="Footer Placeholder 4">
            <a:extLst>
              <a:ext uri="{FF2B5EF4-FFF2-40B4-BE49-F238E27FC236}">
                <a16:creationId xmlns:a16="http://schemas.microsoft.com/office/drawing/2014/main" id="{4618D545-3695-4754-9933-70A85A4EBD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E1E966-F007-4C82-BC5C-B7F795E98F31}"/>
              </a:ext>
            </a:extLst>
          </p:cNvPr>
          <p:cNvSpPr>
            <a:spLocks noGrp="1"/>
          </p:cNvSpPr>
          <p:nvPr>
            <p:ph type="sldNum" sz="quarter" idx="12"/>
          </p:nvPr>
        </p:nvSpPr>
        <p:spPr/>
        <p:txBody>
          <a:bodyPr/>
          <a:lstStyle/>
          <a:p>
            <a:fld id="{A2D2E6EB-BEB3-4175-B509-64B302EA7FDD}" type="slidenum">
              <a:rPr lang="en-GB" smtClean="0"/>
              <a:pPr/>
              <a:t>‹#›</a:t>
            </a:fld>
            <a:endParaRPr lang="en-GB"/>
          </a:p>
        </p:txBody>
      </p:sp>
    </p:spTree>
    <p:extLst>
      <p:ext uri="{BB962C8B-B14F-4D97-AF65-F5344CB8AC3E}">
        <p14:creationId xmlns:p14="http://schemas.microsoft.com/office/powerpoint/2010/main" val="2952080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693369"/>
            <a:ext cx="6797107" cy="4089740"/>
          </a:xfrm>
          <a:custGeom>
            <a:avLst/>
            <a:gdLst>
              <a:gd name="connsiteX0" fmla="*/ 5433252 w 13595985"/>
              <a:gd name="connsiteY0" fmla="*/ 523 h 8179480"/>
              <a:gd name="connsiteX1" fmla="*/ 13595985 w 13595985"/>
              <a:gd name="connsiteY1" fmla="*/ 735882 h 8179480"/>
              <a:gd name="connsiteX2" fmla="*/ 10802661 w 13595985"/>
              <a:gd name="connsiteY2" fmla="*/ 2155414 h 8179480"/>
              <a:gd name="connsiteX3" fmla="*/ 1301743 w 13595985"/>
              <a:gd name="connsiteY3" fmla="*/ 7696362 h 8179480"/>
              <a:gd name="connsiteX4" fmla="*/ 0 w 13595985"/>
              <a:gd name="connsiteY4" fmla="*/ 8179480 h 8179480"/>
              <a:gd name="connsiteX5" fmla="*/ 0 w 13595985"/>
              <a:gd name="connsiteY5" fmla="*/ 407839 h 8179480"/>
              <a:gd name="connsiteX6" fmla="*/ 5433252 w 13595985"/>
              <a:gd name="connsiteY6" fmla="*/ 523 h 817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5985" h="8179480">
                <a:moveTo>
                  <a:pt x="5433252" y="523"/>
                </a:moveTo>
                <a:cubicBezTo>
                  <a:pt x="8364857" y="-14330"/>
                  <a:pt x="11126965" y="288551"/>
                  <a:pt x="13595985" y="735882"/>
                </a:cubicBezTo>
                <a:cubicBezTo>
                  <a:pt x="12592557" y="1147427"/>
                  <a:pt x="11661449" y="1636510"/>
                  <a:pt x="10802661" y="2155414"/>
                </a:cubicBezTo>
                <a:cubicBezTo>
                  <a:pt x="7810459" y="3962634"/>
                  <a:pt x="5053295" y="6509442"/>
                  <a:pt x="1301743" y="7696362"/>
                </a:cubicBezTo>
                <a:cubicBezTo>
                  <a:pt x="867829" y="7851437"/>
                  <a:pt x="442955" y="8012476"/>
                  <a:pt x="0" y="8179480"/>
                </a:cubicBezTo>
                <a:cubicBezTo>
                  <a:pt x="0" y="8179480"/>
                  <a:pt x="0" y="8179480"/>
                  <a:pt x="0" y="407839"/>
                </a:cubicBezTo>
                <a:cubicBezTo>
                  <a:pt x="1854306" y="132730"/>
                  <a:pt x="3674289" y="9435"/>
                  <a:pt x="5433252" y="523"/>
                </a:cubicBezTo>
                <a:close/>
              </a:path>
            </a:pathLst>
          </a:custGeom>
        </p:spPr>
        <p:txBody>
          <a:bodyPr wrap="square">
            <a:noAutofit/>
          </a:bodyPr>
          <a:lstStyle/>
          <a:p>
            <a:pPr lvl="0"/>
            <a:endParaRPr lang="en-US" noProof="0"/>
          </a:p>
        </p:txBody>
      </p:sp>
      <p:sp>
        <p:nvSpPr>
          <p:cNvPr id="10" name="Picture Placeholder 9"/>
          <p:cNvSpPr>
            <a:spLocks noGrp="1"/>
          </p:cNvSpPr>
          <p:nvPr>
            <p:ph type="pic" sz="quarter" idx="11"/>
          </p:nvPr>
        </p:nvSpPr>
        <p:spPr>
          <a:xfrm>
            <a:off x="4116855" y="93351"/>
            <a:ext cx="8056043" cy="3312534"/>
          </a:xfrm>
          <a:custGeom>
            <a:avLst/>
            <a:gdLst>
              <a:gd name="connsiteX0" fmla="*/ 11623586 w 16114183"/>
              <a:gd name="connsiteY0" fmla="*/ 173 h 6625068"/>
              <a:gd name="connsiteX1" fmla="*/ 13854763 w 16114183"/>
              <a:gd name="connsiteY1" fmla="*/ 193334 h 6625068"/>
              <a:gd name="connsiteX2" fmla="*/ 16114183 w 16114183"/>
              <a:gd name="connsiteY2" fmla="*/ 730306 h 6625068"/>
              <a:gd name="connsiteX3" fmla="*/ 16114183 w 16114183"/>
              <a:gd name="connsiteY3" fmla="*/ 4751632 h 6625068"/>
              <a:gd name="connsiteX4" fmla="*/ 11369402 w 16114183"/>
              <a:gd name="connsiteY4" fmla="*/ 4680035 h 6625068"/>
              <a:gd name="connsiteX5" fmla="*/ 2792642 w 16114183"/>
              <a:gd name="connsiteY5" fmla="*/ 5932970 h 6625068"/>
              <a:gd name="connsiteX6" fmla="*/ 0 w 16114183"/>
              <a:gd name="connsiteY6" fmla="*/ 6625068 h 6625068"/>
              <a:gd name="connsiteX7" fmla="*/ 1256237 w 16114183"/>
              <a:gd name="connsiteY7" fmla="*/ 5390032 h 6625068"/>
              <a:gd name="connsiteX8" fmla="*/ 6615582 w 16114183"/>
              <a:gd name="connsiteY8" fmla="*/ 1189715 h 6625068"/>
              <a:gd name="connsiteX9" fmla="*/ 9561866 w 16114183"/>
              <a:gd name="connsiteY9" fmla="*/ 169468 h 6625068"/>
              <a:gd name="connsiteX10" fmla="*/ 11623586 w 16114183"/>
              <a:gd name="connsiteY10" fmla="*/ 173 h 66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183" h="6625068">
                <a:moveTo>
                  <a:pt x="11623586" y="173"/>
                </a:moveTo>
                <a:cubicBezTo>
                  <a:pt x="12340952" y="3902"/>
                  <a:pt x="13086559" y="68040"/>
                  <a:pt x="13854763" y="193334"/>
                </a:cubicBezTo>
                <a:cubicBezTo>
                  <a:pt x="14613931" y="318627"/>
                  <a:pt x="15373095" y="497618"/>
                  <a:pt x="16114183" y="730306"/>
                </a:cubicBezTo>
                <a:cubicBezTo>
                  <a:pt x="16114183" y="730306"/>
                  <a:pt x="16114183" y="730306"/>
                  <a:pt x="16114183" y="4751632"/>
                </a:cubicBezTo>
                <a:cubicBezTo>
                  <a:pt x="15056775" y="4644237"/>
                  <a:pt x="13457107" y="4566674"/>
                  <a:pt x="11369402" y="4680035"/>
                </a:cubicBezTo>
                <a:cubicBezTo>
                  <a:pt x="8721362" y="4823228"/>
                  <a:pt x="5838341" y="5246839"/>
                  <a:pt x="2792642" y="5932970"/>
                </a:cubicBezTo>
                <a:cubicBezTo>
                  <a:pt x="1879837" y="6135826"/>
                  <a:pt x="948956" y="6368514"/>
                  <a:pt x="0" y="6625068"/>
                </a:cubicBezTo>
                <a:cubicBezTo>
                  <a:pt x="433808" y="6219356"/>
                  <a:pt x="849541" y="5795744"/>
                  <a:pt x="1256237" y="5390032"/>
                </a:cubicBezTo>
                <a:cubicBezTo>
                  <a:pt x="2783605" y="3862644"/>
                  <a:pt x="4365199" y="2281559"/>
                  <a:pt x="6615582" y="1189715"/>
                </a:cubicBezTo>
                <a:cubicBezTo>
                  <a:pt x="7374746" y="825768"/>
                  <a:pt x="8386967" y="378291"/>
                  <a:pt x="9561866" y="169468"/>
                </a:cubicBezTo>
                <a:cubicBezTo>
                  <a:pt x="10217098" y="53124"/>
                  <a:pt x="10906222" y="-3556"/>
                  <a:pt x="11623586" y="173"/>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2743729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933297" y="0"/>
            <a:ext cx="4648389" cy="6858000"/>
          </a:xfrm>
          <a:prstGeom prst="rect">
            <a:avLst/>
          </a:prstGeom>
        </p:spPr>
        <p:txBody>
          <a:bodyPr/>
          <a:lstStyle/>
          <a:p>
            <a:pPr lvl="0"/>
            <a:endParaRPr lang="en-US" noProof="0"/>
          </a:p>
        </p:txBody>
      </p:sp>
      <p:sp>
        <p:nvSpPr>
          <p:cNvPr id="6" name="Picture Placeholder 5"/>
          <p:cNvSpPr>
            <a:spLocks noGrp="1"/>
          </p:cNvSpPr>
          <p:nvPr>
            <p:ph type="pic" sz="quarter" idx="11"/>
          </p:nvPr>
        </p:nvSpPr>
        <p:spPr>
          <a:xfrm>
            <a:off x="610314" y="2809875"/>
            <a:ext cx="2189671" cy="1571625"/>
          </a:xfrm>
          <a:prstGeom prst="rect">
            <a:avLst/>
          </a:prstGeom>
        </p:spPr>
        <p:txBody>
          <a:bodyPr/>
          <a:lstStyle/>
          <a:p>
            <a:pPr lvl="0"/>
            <a:endParaRPr lang="en-US" noProof="0"/>
          </a:p>
        </p:txBody>
      </p:sp>
      <p:sp>
        <p:nvSpPr>
          <p:cNvPr id="9" name="Picture Placeholder 5"/>
          <p:cNvSpPr>
            <a:spLocks noGrp="1"/>
          </p:cNvSpPr>
          <p:nvPr>
            <p:ph type="pic" sz="quarter" idx="12"/>
          </p:nvPr>
        </p:nvSpPr>
        <p:spPr>
          <a:xfrm>
            <a:off x="3067445" y="2809875"/>
            <a:ext cx="2189671" cy="1571625"/>
          </a:xfrm>
          <a:prstGeom prst="rect">
            <a:avLst/>
          </a:prstGeom>
        </p:spPr>
        <p:txBody>
          <a:bodyPr/>
          <a:lstStyle/>
          <a:p>
            <a:pPr lvl="0"/>
            <a:endParaRPr lang="en-US" noProof="0"/>
          </a:p>
        </p:txBody>
      </p:sp>
      <p:sp>
        <p:nvSpPr>
          <p:cNvPr id="10" name="Picture Placeholder 5"/>
          <p:cNvSpPr>
            <a:spLocks noGrp="1"/>
          </p:cNvSpPr>
          <p:nvPr>
            <p:ph type="pic" sz="quarter" idx="13"/>
          </p:nvPr>
        </p:nvSpPr>
        <p:spPr>
          <a:xfrm>
            <a:off x="610314" y="4600575"/>
            <a:ext cx="2189671" cy="1571625"/>
          </a:xfrm>
          <a:prstGeom prst="rect">
            <a:avLst/>
          </a:prstGeom>
        </p:spPr>
        <p:txBody>
          <a:bodyPr/>
          <a:lstStyle/>
          <a:p>
            <a:pPr lvl="0"/>
            <a:endParaRPr lang="en-US" noProof="0"/>
          </a:p>
        </p:txBody>
      </p:sp>
      <p:sp>
        <p:nvSpPr>
          <p:cNvPr id="11" name="Picture Placeholder 5"/>
          <p:cNvSpPr>
            <a:spLocks noGrp="1"/>
          </p:cNvSpPr>
          <p:nvPr>
            <p:ph type="pic" sz="quarter" idx="14"/>
          </p:nvPr>
        </p:nvSpPr>
        <p:spPr>
          <a:xfrm>
            <a:off x="3067445" y="4600575"/>
            <a:ext cx="2189671" cy="1571625"/>
          </a:xfrm>
          <a:prstGeom prst="rect">
            <a:avLst/>
          </a:prstGeom>
        </p:spPr>
        <p:txBody>
          <a:bodyPr/>
          <a:lstStyle/>
          <a:p>
            <a:pPr lvl="0"/>
            <a:endParaRPr lang="en-US" noProof="0"/>
          </a:p>
        </p:txBody>
      </p:sp>
    </p:spTree>
    <p:extLst>
      <p:ext uri="{BB962C8B-B14F-4D97-AF65-F5344CB8AC3E}">
        <p14:creationId xmlns:p14="http://schemas.microsoft.com/office/powerpoint/2010/main" val="2452775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2247-0352-AFA8-C907-3B705277E9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DE54FD7-8834-FF13-C03E-85C9C27C5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467D3A-6202-FF1B-85DF-E4103C4DEF03}"/>
              </a:ext>
            </a:extLst>
          </p:cNvPr>
          <p:cNvSpPr>
            <a:spLocks noGrp="1"/>
          </p:cNvSpPr>
          <p:nvPr>
            <p:ph type="dt" sz="half" idx="10"/>
          </p:nvPr>
        </p:nvSpPr>
        <p:spPr/>
        <p:txBody>
          <a:bodyPr/>
          <a:lstStyle/>
          <a:p>
            <a:fld id="{4C7777D1-5DAB-4403-A33E-4962B533136A}" type="datetimeFigureOut">
              <a:rPr lang="en-GB" smtClean="0"/>
              <a:t>20/10/2023</a:t>
            </a:fld>
            <a:endParaRPr lang="en-GB" dirty="0"/>
          </a:p>
        </p:txBody>
      </p:sp>
      <p:sp>
        <p:nvSpPr>
          <p:cNvPr id="5" name="Footer Placeholder 4">
            <a:extLst>
              <a:ext uri="{FF2B5EF4-FFF2-40B4-BE49-F238E27FC236}">
                <a16:creationId xmlns:a16="http://schemas.microsoft.com/office/drawing/2014/main" id="{79FDA168-E235-61ED-D83B-E6C664D75CF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80EECF3-1238-CC1D-B19F-EAD5FBA83695}"/>
              </a:ext>
            </a:extLst>
          </p:cNvPr>
          <p:cNvSpPr>
            <a:spLocks noGrp="1"/>
          </p:cNvSpPr>
          <p:nvPr>
            <p:ph type="sldNum" sz="quarter" idx="12"/>
          </p:nvPr>
        </p:nvSpPr>
        <p:spPr/>
        <p:txBody>
          <a:bodyPr/>
          <a:lstStyle/>
          <a:p>
            <a:fld id="{818909E9-1D27-494F-9FE5-269A7911C014}" type="slidenum">
              <a:rPr lang="en-GB" smtClean="0"/>
              <a:t>‹#›</a:t>
            </a:fld>
            <a:endParaRPr lang="en-GB" dirty="0"/>
          </a:p>
        </p:txBody>
      </p:sp>
    </p:spTree>
    <p:extLst>
      <p:ext uri="{BB962C8B-B14F-4D97-AF65-F5344CB8AC3E}">
        <p14:creationId xmlns:p14="http://schemas.microsoft.com/office/powerpoint/2010/main" val="2655284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D4C8-45BC-0101-817B-E0128FA317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CBFAD6-2F79-EEB4-3EFD-D95B39A62B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C78652-BCE1-B2AF-927B-82730E420678}"/>
              </a:ext>
            </a:extLst>
          </p:cNvPr>
          <p:cNvSpPr>
            <a:spLocks noGrp="1"/>
          </p:cNvSpPr>
          <p:nvPr>
            <p:ph type="dt" sz="half" idx="10"/>
          </p:nvPr>
        </p:nvSpPr>
        <p:spPr/>
        <p:txBody>
          <a:bodyPr/>
          <a:lstStyle/>
          <a:p>
            <a:fld id="{4C7777D1-5DAB-4403-A33E-4962B533136A}" type="datetimeFigureOut">
              <a:rPr lang="en-GB" smtClean="0"/>
              <a:t>20/10/2023</a:t>
            </a:fld>
            <a:endParaRPr lang="en-GB" dirty="0"/>
          </a:p>
        </p:txBody>
      </p:sp>
      <p:sp>
        <p:nvSpPr>
          <p:cNvPr id="5" name="Footer Placeholder 4">
            <a:extLst>
              <a:ext uri="{FF2B5EF4-FFF2-40B4-BE49-F238E27FC236}">
                <a16:creationId xmlns:a16="http://schemas.microsoft.com/office/drawing/2014/main" id="{2D95EC4B-DD25-184D-CA2D-8189C980440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EDE186E-74A3-788D-4FD8-03AA4C2C2E40}"/>
              </a:ext>
            </a:extLst>
          </p:cNvPr>
          <p:cNvSpPr>
            <a:spLocks noGrp="1"/>
          </p:cNvSpPr>
          <p:nvPr>
            <p:ph type="sldNum" sz="quarter" idx="12"/>
          </p:nvPr>
        </p:nvSpPr>
        <p:spPr/>
        <p:txBody>
          <a:bodyPr/>
          <a:lstStyle/>
          <a:p>
            <a:fld id="{818909E9-1D27-494F-9FE5-269A7911C014}" type="slidenum">
              <a:rPr lang="en-GB" smtClean="0"/>
              <a:t>‹#›</a:t>
            </a:fld>
            <a:endParaRPr lang="en-GB" dirty="0"/>
          </a:p>
        </p:txBody>
      </p:sp>
    </p:spTree>
    <p:extLst>
      <p:ext uri="{BB962C8B-B14F-4D97-AF65-F5344CB8AC3E}">
        <p14:creationId xmlns:p14="http://schemas.microsoft.com/office/powerpoint/2010/main" val="2016554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B032-A1B6-A321-657B-F57667A1A4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CADB1F6-7A06-6A72-610E-FF8EB47818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C9FC-18E6-686B-56FE-49FFA7F2EC2D}"/>
              </a:ext>
            </a:extLst>
          </p:cNvPr>
          <p:cNvSpPr>
            <a:spLocks noGrp="1"/>
          </p:cNvSpPr>
          <p:nvPr>
            <p:ph type="dt" sz="half" idx="10"/>
          </p:nvPr>
        </p:nvSpPr>
        <p:spPr/>
        <p:txBody>
          <a:bodyPr/>
          <a:lstStyle/>
          <a:p>
            <a:fld id="{4C7777D1-5DAB-4403-A33E-4962B533136A}" type="datetimeFigureOut">
              <a:rPr lang="en-GB" smtClean="0"/>
              <a:t>20/10/2023</a:t>
            </a:fld>
            <a:endParaRPr lang="en-GB" dirty="0"/>
          </a:p>
        </p:txBody>
      </p:sp>
      <p:sp>
        <p:nvSpPr>
          <p:cNvPr id="5" name="Footer Placeholder 4">
            <a:extLst>
              <a:ext uri="{FF2B5EF4-FFF2-40B4-BE49-F238E27FC236}">
                <a16:creationId xmlns:a16="http://schemas.microsoft.com/office/drawing/2014/main" id="{A69C73EA-4DB3-FD44-AA32-9763936E3B9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DACBED2-F1AE-59BF-F532-B5065096CC24}"/>
              </a:ext>
            </a:extLst>
          </p:cNvPr>
          <p:cNvSpPr>
            <a:spLocks noGrp="1"/>
          </p:cNvSpPr>
          <p:nvPr>
            <p:ph type="sldNum" sz="quarter" idx="12"/>
          </p:nvPr>
        </p:nvSpPr>
        <p:spPr/>
        <p:txBody>
          <a:bodyPr/>
          <a:lstStyle/>
          <a:p>
            <a:fld id="{818909E9-1D27-494F-9FE5-269A7911C014}" type="slidenum">
              <a:rPr lang="en-GB" smtClean="0"/>
              <a:t>‹#›</a:t>
            </a:fld>
            <a:endParaRPr lang="en-GB" dirty="0"/>
          </a:p>
        </p:txBody>
      </p:sp>
    </p:spTree>
    <p:extLst>
      <p:ext uri="{BB962C8B-B14F-4D97-AF65-F5344CB8AC3E}">
        <p14:creationId xmlns:p14="http://schemas.microsoft.com/office/powerpoint/2010/main" val="655989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4186E-EBA8-C816-B312-2F809A7BE0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A237CE-80F7-0DB7-6093-3147AD81C8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FAB238-119F-76C0-9FA9-F45DFB3658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76E1E2-BAB0-8E86-0FE5-1492670A499C}"/>
              </a:ext>
            </a:extLst>
          </p:cNvPr>
          <p:cNvSpPr>
            <a:spLocks noGrp="1"/>
          </p:cNvSpPr>
          <p:nvPr>
            <p:ph type="dt" sz="half" idx="10"/>
          </p:nvPr>
        </p:nvSpPr>
        <p:spPr/>
        <p:txBody>
          <a:bodyPr/>
          <a:lstStyle/>
          <a:p>
            <a:fld id="{4C7777D1-5DAB-4403-A33E-4962B533136A}" type="datetimeFigureOut">
              <a:rPr lang="en-GB" smtClean="0"/>
              <a:t>20/10/2023</a:t>
            </a:fld>
            <a:endParaRPr lang="en-GB" dirty="0"/>
          </a:p>
        </p:txBody>
      </p:sp>
      <p:sp>
        <p:nvSpPr>
          <p:cNvPr id="6" name="Footer Placeholder 5">
            <a:extLst>
              <a:ext uri="{FF2B5EF4-FFF2-40B4-BE49-F238E27FC236}">
                <a16:creationId xmlns:a16="http://schemas.microsoft.com/office/drawing/2014/main" id="{F8B748ED-0F26-0A7B-01A8-1017E48393D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F077433-5BA1-545B-D65A-AFEE69291343}"/>
              </a:ext>
            </a:extLst>
          </p:cNvPr>
          <p:cNvSpPr>
            <a:spLocks noGrp="1"/>
          </p:cNvSpPr>
          <p:nvPr>
            <p:ph type="sldNum" sz="quarter" idx="12"/>
          </p:nvPr>
        </p:nvSpPr>
        <p:spPr/>
        <p:txBody>
          <a:bodyPr/>
          <a:lstStyle/>
          <a:p>
            <a:fld id="{818909E9-1D27-494F-9FE5-269A7911C014}" type="slidenum">
              <a:rPr lang="en-GB" smtClean="0"/>
              <a:t>‹#›</a:t>
            </a:fld>
            <a:endParaRPr lang="en-GB" dirty="0"/>
          </a:p>
        </p:txBody>
      </p:sp>
    </p:spTree>
    <p:extLst>
      <p:ext uri="{BB962C8B-B14F-4D97-AF65-F5344CB8AC3E}">
        <p14:creationId xmlns:p14="http://schemas.microsoft.com/office/powerpoint/2010/main" val="2311528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0B3AD-18AD-094F-81D4-509ED2576F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27E8B8-7542-AB39-47C6-FCBB48B48F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43EC28-6B87-851B-DEDC-0B63592A7B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29F0C4-FBFF-43EF-78F4-AB7F3B575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DAA4E0-7BBD-9F4F-3DE3-125C9EC8A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C50D70E-4F9D-BA1D-4C3C-D6764FDE5BE8}"/>
              </a:ext>
            </a:extLst>
          </p:cNvPr>
          <p:cNvSpPr>
            <a:spLocks noGrp="1"/>
          </p:cNvSpPr>
          <p:nvPr>
            <p:ph type="dt" sz="half" idx="10"/>
          </p:nvPr>
        </p:nvSpPr>
        <p:spPr/>
        <p:txBody>
          <a:bodyPr/>
          <a:lstStyle/>
          <a:p>
            <a:fld id="{4C7777D1-5DAB-4403-A33E-4962B533136A}" type="datetimeFigureOut">
              <a:rPr lang="en-GB" smtClean="0"/>
              <a:t>20/10/2023</a:t>
            </a:fld>
            <a:endParaRPr lang="en-GB" dirty="0"/>
          </a:p>
        </p:txBody>
      </p:sp>
      <p:sp>
        <p:nvSpPr>
          <p:cNvPr id="8" name="Footer Placeholder 7">
            <a:extLst>
              <a:ext uri="{FF2B5EF4-FFF2-40B4-BE49-F238E27FC236}">
                <a16:creationId xmlns:a16="http://schemas.microsoft.com/office/drawing/2014/main" id="{87DF7216-B40D-DDF1-E3C7-835C317656B2}"/>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7F577C70-0692-3897-8E50-F09C937CB5AE}"/>
              </a:ext>
            </a:extLst>
          </p:cNvPr>
          <p:cNvSpPr>
            <a:spLocks noGrp="1"/>
          </p:cNvSpPr>
          <p:nvPr>
            <p:ph type="sldNum" sz="quarter" idx="12"/>
          </p:nvPr>
        </p:nvSpPr>
        <p:spPr/>
        <p:txBody>
          <a:bodyPr/>
          <a:lstStyle/>
          <a:p>
            <a:fld id="{818909E9-1D27-494F-9FE5-269A7911C014}" type="slidenum">
              <a:rPr lang="en-GB" smtClean="0"/>
              <a:t>‹#›</a:t>
            </a:fld>
            <a:endParaRPr lang="en-GB" dirty="0"/>
          </a:p>
        </p:txBody>
      </p:sp>
    </p:spTree>
    <p:extLst>
      <p:ext uri="{BB962C8B-B14F-4D97-AF65-F5344CB8AC3E}">
        <p14:creationId xmlns:p14="http://schemas.microsoft.com/office/powerpoint/2010/main" val="1399111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58BBD4-B960-4FCE-AEF1-7FFC6F5E15BF}" type="datetimeFigureOut">
              <a:rPr lang="en-GB" smtClean="0"/>
              <a:t>20/10/2023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AFFC2E-97F3-4028-BA3C-45D7380E4977}" type="slidenum">
              <a:rPr lang="en-GB" smtClean="0"/>
              <a:t>‹#›</a:t>
            </a:fld>
            <a:endParaRPr lang="en-GB"/>
          </a:p>
        </p:txBody>
      </p:sp>
    </p:spTree>
    <p:extLst>
      <p:ext uri="{BB962C8B-B14F-4D97-AF65-F5344CB8AC3E}">
        <p14:creationId xmlns:p14="http://schemas.microsoft.com/office/powerpoint/2010/main" val="24167407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6BD26-0CA4-5686-9F11-4A942A75DF6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5F059D-7DAB-3807-B0F6-3306B69CBCA5}"/>
              </a:ext>
            </a:extLst>
          </p:cNvPr>
          <p:cNvSpPr>
            <a:spLocks noGrp="1"/>
          </p:cNvSpPr>
          <p:nvPr>
            <p:ph type="dt" sz="half" idx="10"/>
          </p:nvPr>
        </p:nvSpPr>
        <p:spPr/>
        <p:txBody>
          <a:bodyPr/>
          <a:lstStyle/>
          <a:p>
            <a:fld id="{4C7777D1-5DAB-4403-A33E-4962B533136A}" type="datetimeFigureOut">
              <a:rPr lang="en-GB" smtClean="0"/>
              <a:t>20/10/2023</a:t>
            </a:fld>
            <a:endParaRPr lang="en-GB" dirty="0"/>
          </a:p>
        </p:txBody>
      </p:sp>
      <p:sp>
        <p:nvSpPr>
          <p:cNvPr id="4" name="Footer Placeholder 3">
            <a:extLst>
              <a:ext uri="{FF2B5EF4-FFF2-40B4-BE49-F238E27FC236}">
                <a16:creationId xmlns:a16="http://schemas.microsoft.com/office/drawing/2014/main" id="{51BEB090-47FE-2ECE-DC8D-B2F13A6FC52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E55A924-FF04-7764-A40D-990389A93413}"/>
              </a:ext>
            </a:extLst>
          </p:cNvPr>
          <p:cNvSpPr>
            <a:spLocks noGrp="1"/>
          </p:cNvSpPr>
          <p:nvPr>
            <p:ph type="sldNum" sz="quarter" idx="12"/>
          </p:nvPr>
        </p:nvSpPr>
        <p:spPr/>
        <p:txBody>
          <a:bodyPr/>
          <a:lstStyle/>
          <a:p>
            <a:fld id="{818909E9-1D27-494F-9FE5-269A7911C014}" type="slidenum">
              <a:rPr lang="en-GB" smtClean="0"/>
              <a:t>‹#›</a:t>
            </a:fld>
            <a:endParaRPr lang="en-GB" dirty="0"/>
          </a:p>
        </p:txBody>
      </p:sp>
    </p:spTree>
    <p:extLst>
      <p:ext uri="{BB962C8B-B14F-4D97-AF65-F5344CB8AC3E}">
        <p14:creationId xmlns:p14="http://schemas.microsoft.com/office/powerpoint/2010/main" val="2971575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B3C5A-B22C-BEBF-1782-11DC9359893C}"/>
              </a:ext>
            </a:extLst>
          </p:cNvPr>
          <p:cNvSpPr>
            <a:spLocks noGrp="1"/>
          </p:cNvSpPr>
          <p:nvPr>
            <p:ph type="dt" sz="half" idx="10"/>
          </p:nvPr>
        </p:nvSpPr>
        <p:spPr/>
        <p:txBody>
          <a:bodyPr/>
          <a:lstStyle/>
          <a:p>
            <a:fld id="{4C7777D1-5DAB-4403-A33E-4962B533136A}" type="datetimeFigureOut">
              <a:rPr lang="en-GB" smtClean="0"/>
              <a:t>20/10/2023</a:t>
            </a:fld>
            <a:endParaRPr lang="en-GB" dirty="0"/>
          </a:p>
        </p:txBody>
      </p:sp>
      <p:sp>
        <p:nvSpPr>
          <p:cNvPr id="3" name="Footer Placeholder 2">
            <a:extLst>
              <a:ext uri="{FF2B5EF4-FFF2-40B4-BE49-F238E27FC236}">
                <a16:creationId xmlns:a16="http://schemas.microsoft.com/office/drawing/2014/main" id="{DF9F136B-3E89-9AFF-D392-4522386C8911}"/>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8588B313-22D6-A4FF-EE80-786D96FC854A}"/>
              </a:ext>
            </a:extLst>
          </p:cNvPr>
          <p:cNvSpPr>
            <a:spLocks noGrp="1"/>
          </p:cNvSpPr>
          <p:nvPr>
            <p:ph type="sldNum" sz="quarter" idx="12"/>
          </p:nvPr>
        </p:nvSpPr>
        <p:spPr/>
        <p:txBody>
          <a:bodyPr/>
          <a:lstStyle/>
          <a:p>
            <a:fld id="{818909E9-1D27-494F-9FE5-269A7911C014}" type="slidenum">
              <a:rPr lang="en-GB" smtClean="0"/>
              <a:t>‹#›</a:t>
            </a:fld>
            <a:endParaRPr lang="en-GB" dirty="0"/>
          </a:p>
        </p:txBody>
      </p:sp>
    </p:spTree>
    <p:extLst>
      <p:ext uri="{BB962C8B-B14F-4D97-AF65-F5344CB8AC3E}">
        <p14:creationId xmlns:p14="http://schemas.microsoft.com/office/powerpoint/2010/main" val="1954925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C537F-3BEE-25FE-D52F-FED6020A36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69D5FF8-04D7-249F-9B15-E19CE19521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E5DDE93-A042-5EE6-4ACD-E6234B5CE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7253B-1853-80AB-EF9E-5972C3159170}"/>
              </a:ext>
            </a:extLst>
          </p:cNvPr>
          <p:cNvSpPr>
            <a:spLocks noGrp="1"/>
          </p:cNvSpPr>
          <p:nvPr>
            <p:ph type="dt" sz="half" idx="10"/>
          </p:nvPr>
        </p:nvSpPr>
        <p:spPr/>
        <p:txBody>
          <a:bodyPr/>
          <a:lstStyle/>
          <a:p>
            <a:fld id="{4C7777D1-5DAB-4403-A33E-4962B533136A}" type="datetimeFigureOut">
              <a:rPr lang="en-GB" smtClean="0"/>
              <a:t>20/10/2023</a:t>
            </a:fld>
            <a:endParaRPr lang="en-GB" dirty="0"/>
          </a:p>
        </p:txBody>
      </p:sp>
      <p:sp>
        <p:nvSpPr>
          <p:cNvPr id="6" name="Footer Placeholder 5">
            <a:extLst>
              <a:ext uri="{FF2B5EF4-FFF2-40B4-BE49-F238E27FC236}">
                <a16:creationId xmlns:a16="http://schemas.microsoft.com/office/drawing/2014/main" id="{D02B0C56-282B-93B6-BF01-74712506CE6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735C03B-112B-023F-BCB8-FEDA1E5CC13D}"/>
              </a:ext>
            </a:extLst>
          </p:cNvPr>
          <p:cNvSpPr>
            <a:spLocks noGrp="1"/>
          </p:cNvSpPr>
          <p:nvPr>
            <p:ph type="sldNum" sz="quarter" idx="12"/>
          </p:nvPr>
        </p:nvSpPr>
        <p:spPr/>
        <p:txBody>
          <a:bodyPr/>
          <a:lstStyle/>
          <a:p>
            <a:fld id="{818909E9-1D27-494F-9FE5-269A7911C014}" type="slidenum">
              <a:rPr lang="en-GB" smtClean="0"/>
              <a:t>‹#›</a:t>
            </a:fld>
            <a:endParaRPr lang="en-GB" dirty="0"/>
          </a:p>
        </p:txBody>
      </p:sp>
    </p:spTree>
    <p:extLst>
      <p:ext uri="{BB962C8B-B14F-4D97-AF65-F5344CB8AC3E}">
        <p14:creationId xmlns:p14="http://schemas.microsoft.com/office/powerpoint/2010/main" val="1787774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DCB6-B90B-813B-6057-FE147804B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9D53FA-8BBB-FC01-FC1C-55EDEEF51C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329801CE-945D-6C81-C7D4-9F7FCD7C9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B3934B-C188-04CA-E62C-9F2200E36531}"/>
              </a:ext>
            </a:extLst>
          </p:cNvPr>
          <p:cNvSpPr>
            <a:spLocks noGrp="1"/>
          </p:cNvSpPr>
          <p:nvPr>
            <p:ph type="dt" sz="half" idx="10"/>
          </p:nvPr>
        </p:nvSpPr>
        <p:spPr/>
        <p:txBody>
          <a:bodyPr/>
          <a:lstStyle/>
          <a:p>
            <a:fld id="{4C7777D1-5DAB-4403-A33E-4962B533136A}" type="datetimeFigureOut">
              <a:rPr lang="en-GB" smtClean="0"/>
              <a:t>20/10/2023</a:t>
            </a:fld>
            <a:endParaRPr lang="en-GB" dirty="0"/>
          </a:p>
        </p:txBody>
      </p:sp>
      <p:sp>
        <p:nvSpPr>
          <p:cNvPr id="6" name="Footer Placeholder 5">
            <a:extLst>
              <a:ext uri="{FF2B5EF4-FFF2-40B4-BE49-F238E27FC236}">
                <a16:creationId xmlns:a16="http://schemas.microsoft.com/office/drawing/2014/main" id="{86F44A3B-42E9-8602-1A8C-99363D0E692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5BA3C60-E102-8558-8165-0A3BB8CE4588}"/>
              </a:ext>
            </a:extLst>
          </p:cNvPr>
          <p:cNvSpPr>
            <a:spLocks noGrp="1"/>
          </p:cNvSpPr>
          <p:nvPr>
            <p:ph type="sldNum" sz="quarter" idx="12"/>
          </p:nvPr>
        </p:nvSpPr>
        <p:spPr/>
        <p:txBody>
          <a:bodyPr/>
          <a:lstStyle/>
          <a:p>
            <a:fld id="{818909E9-1D27-494F-9FE5-269A7911C014}" type="slidenum">
              <a:rPr lang="en-GB" smtClean="0"/>
              <a:t>‹#›</a:t>
            </a:fld>
            <a:endParaRPr lang="en-GB" dirty="0"/>
          </a:p>
        </p:txBody>
      </p:sp>
    </p:spTree>
    <p:extLst>
      <p:ext uri="{BB962C8B-B14F-4D97-AF65-F5344CB8AC3E}">
        <p14:creationId xmlns:p14="http://schemas.microsoft.com/office/powerpoint/2010/main" val="500208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3F880-453F-1245-7BE1-0BB9EBE15F7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69D1F8-6399-19BC-2FDE-C68289D3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8FC7F7-8475-F570-1003-B41E6CBCF06C}"/>
              </a:ext>
            </a:extLst>
          </p:cNvPr>
          <p:cNvSpPr>
            <a:spLocks noGrp="1"/>
          </p:cNvSpPr>
          <p:nvPr>
            <p:ph type="dt" sz="half" idx="10"/>
          </p:nvPr>
        </p:nvSpPr>
        <p:spPr/>
        <p:txBody>
          <a:bodyPr/>
          <a:lstStyle/>
          <a:p>
            <a:fld id="{4C7777D1-5DAB-4403-A33E-4962B533136A}" type="datetimeFigureOut">
              <a:rPr lang="en-GB" smtClean="0"/>
              <a:t>20/10/2023</a:t>
            </a:fld>
            <a:endParaRPr lang="en-GB" dirty="0"/>
          </a:p>
        </p:txBody>
      </p:sp>
      <p:sp>
        <p:nvSpPr>
          <p:cNvPr id="5" name="Footer Placeholder 4">
            <a:extLst>
              <a:ext uri="{FF2B5EF4-FFF2-40B4-BE49-F238E27FC236}">
                <a16:creationId xmlns:a16="http://schemas.microsoft.com/office/drawing/2014/main" id="{C145B2FD-E3AF-0155-E65A-C801DF3D6ED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639BFB4-04A2-4B42-30D2-94C583E64BFD}"/>
              </a:ext>
            </a:extLst>
          </p:cNvPr>
          <p:cNvSpPr>
            <a:spLocks noGrp="1"/>
          </p:cNvSpPr>
          <p:nvPr>
            <p:ph type="sldNum" sz="quarter" idx="12"/>
          </p:nvPr>
        </p:nvSpPr>
        <p:spPr/>
        <p:txBody>
          <a:bodyPr/>
          <a:lstStyle/>
          <a:p>
            <a:fld id="{818909E9-1D27-494F-9FE5-269A7911C014}" type="slidenum">
              <a:rPr lang="en-GB" smtClean="0"/>
              <a:t>‹#›</a:t>
            </a:fld>
            <a:endParaRPr lang="en-GB" dirty="0"/>
          </a:p>
        </p:txBody>
      </p:sp>
    </p:spTree>
    <p:extLst>
      <p:ext uri="{BB962C8B-B14F-4D97-AF65-F5344CB8AC3E}">
        <p14:creationId xmlns:p14="http://schemas.microsoft.com/office/powerpoint/2010/main" val="12934156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596A75-5D51-B5C9-AF20-C9D59866A3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7E671E-69E0-7FE9-A877-F403424587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0E540C-22B0-AEFD-1C52-EA52EC1FF99E}"/>
              </a:ext>
            </a:extLst>
          </p:cNvPr>
          <p:cNvSpPr>
            <a:spLocks noGrp="1"/>
          </p:cNvSpPr>
          <p:nvPr>
            <p:ph type="dt" sz="half" idx="10"/>
          </p:nvPr>
        </p:nvSpPr>
        <p:spPr/>
        <p:txBody>
          <a:bodyPr/>
          <a:lstStyle/>
          <a:p>
            <a:fld id="{4C7777D1-5DAB-4403-A33E-4962B533136A}" type="datetimeFigureOut">
              <a:rPr lang="en-GB" smtClean="0"/>
              <a:t>20/10/2023</a:t>
            </a:fld>
            <a:endParaRPr lang="en-GB" dirty="0"/>
          </a:p>
        </p:txBody>
      </p:sp>
      <p:sp>
        <p:nvSpPr>
          <p:cNvPr id="5" name="Footer Placeholder 4">
            <a:extLst>
              <a:ext uri="{FF2B5EF4-FFF2-40B4-BE49-F238E27FC236}">
                <a16:creationId xmlns:a16="http://schemas.microsoft.com/office/drawing/2014/main" id="{6E5185A0-2A7C-D0E0-7DD0-3D132A27356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B026775-2A60-9329-F367-6FF5D5BDB069}"/>
              </a:ext>
            </a:extLst>
          </p:cNvPr>
          <p:cNvSpPr>
            <a:spLocks noGrp="1"/>
          </p:cNvSpPr>
          <p:nvPr>
            <p:ph type="sldNum" sz="quarter" idx="12"/>
          </p:nvPr>
        </p:nvSpPr>
        <p:spPr/>
        <p:txBody>
          <a:bodyPr/>
          <a:lstStyle/>
          <a:p>
            <a:fld id="{818909E9-1D27-494F-9FE5-269A7911C014}" type="slidenum">
              <a:rPr lang="en-GB" smtClean="0"/>
              <a:t>‹#›</a:t>
            </a:fld>
            <a:endParaRPr lang="en-GB" dirty="0"/>
          </a:p>
        </p:txBody>
      </p:sp>
    </p:spTree>
    <p:extLst>
      <p:ext uri="{BB962C8B-B14F-4D97-AF65-F5344CB8AC3E}">
        <p14:creationId xmlns:p14="http://schemas.microsoft.com/office/powerpoint/2010/main" val="2651242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D6A3512-A7FB-1444-8E11-4F24DE748361}" type="datetimeFigureOut">
              <a:rPr lang="en-US" smtClean="0"/>
              <a:t>10/20/2023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C80E67-D695-2044-83B1-C1E82FB60480}" type="slidenum">
              <a:rPr lang="en-US" smtClean="0"/>
              <a:t>‹#›</a:t>
            </a:fld>
            <a:endParaRPr lang="en-US" dirty="0"/>
          </a:p>
        </p:txBody>
      </p:sp>
    </p:spTree>
    <p:extLst>
      <p:ext uri="{BB962C8B-B14F-4D97-AF65-F5344CB8AC3E}">
        <p14:creationId xmlns:p14="http://schemas.microsoft.com/office/powerpoint/2010/main" val="4028561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934" y="13381"/>
            <a:ext cx="9247164" cy="1143000"/>
          </a:xfrm>
        </p:spPr>
        <p:txBody>
          <a:bodyPr>
            <a:normAutofit/>
          </a:bodyPr>
          <a:lstStyle>
            <a:lvl1pPr>
              <a:defRPr sz="3200" b="1" spc="300"/>
            </a:lvl1pPr>
          </a:lstStyle>
          <a:p>
            <a:r>
              <a:rPr lang="en-GB"/>
              <a:t>Click to edit Master title style</a:t>
            </a:r>
            <a:endParaRPr lang="en-US"/>
          </a:p>
        </p:txBody>
      </p:sp>
      <p:sp>
        <p:nvSpPr>
          <p:cNvPr id="3" name="Content Placeholder 2"/>
          <p:cNvSpPr>
            <a:spLocks noGrp="1"/>
          </p:cNvSpPr>
          <p:nvPr>
            <p:ph idx="1"/>
          </p:nvPr>
        </p:nvSpPr>
        <p:spPr>
          <a:xfrm>
            <a:off x="401934" y="1365070"/>
            <a:ext cx="11180466"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D6A3512-A7FB-1444-8E11-4F24DE748361}" type="datetimeFigureOut">
              <a:rPr lang="en-US" smtClean="0"/>
              <a:t>10/20/2023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C80E67-D695-2044-83B1-C1E82FB60480}" type="slidenum">
              <a:rPr lang="en-US" smtClean="0"/>
              <a:t>‹#›</a:t>
            </a:fld>
            <a:endParaRPr lang="en-US" dirty="0"/>
          </a:p>
        </p:txBody>
      </p:sp>
      <p:pic>
        <p:nvPicPr>
          <p:cNvPr id="7" name="Picture 6">
            <a:extLst>
              <a:ext uri="{FF2B5EF4-FFF2-40B4-BE49-F238E27FC236}">
                <a16:creationId xmlns:a16="http://schemas.microsoft.com/office/drawing/2014/main" id="{BB9C84EF-5C61-4799-BAC4-ACF994E445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859617" y="178310"/>
            <a:ext cx="2071564" cy="774369"/>
          </a:xfrm>
          <a:prstGeom prst="rect">
            <a:avLst/>
          </a:prstGeom>
        </p:spPr>
      </p:pic>
    </p:spTree>
    <p:extLst>
      <p:ext uri="{BB962C8B-B14F-4D97-AF65-F5344CB8AC3E}">
        <p14:creationId xmlns:p14="http://schemas.microsoft.com/office/powerpoint/2010/main" val="133087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D6A3512-A7FB-1444-8E11-4F24DE748361}" type="datetimeFigureOut">
              <a:rPr lang="en-US" smtClean="0"/>
              <a:t>10/20/2023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C80E67-D695-2044-83B1-C1E82FB60480}" type="slidenum">
              <a:rPr lang="en-US" smtClean="0"/>
              <a:t>‹#›</a:t>
            </a:fld>
            <a:endParaRPr lang="en-US" dirty="0"/>
          </a:p>
        </p:txBody>
      </p:sp>
      <p:pic>
        <p:nvPicPr>
          <p:cNvPr id="7" name="Picture 6">
            <a:extLst>
              <a:ext uri="{FF2B5EF4-FFF2-40B4-BE49-F238E27FC236}">
                <a16:creationId xmlns:a16="http://schemas.microsoft.com/office/drawing/2014/main" id="{9B2A7EB1-F708-4537-AC0B-DEDA140243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859617" y="178310"/>
            <a:ext cx="2071564" cy="774369"/>
          </a:xfrm>
          <a:prstGeom prst="rect">
            <a:avLst/>
          </a:prstGeom>
        </p:spPr>
      </p:pic>
    </p:spTree>
    <p:extLst>
      <p:ext uri="{BB962C8B-B14F-4D97-AF65-F5344CB8AC3E}">
        <p14:creationId xmlns:p14="http://schemas.microsoft.com/office/powerpoint/2010/main" val="4043803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D6A3512-A7FB-1444-8E11-4F24DE748361}" type="datetimeFigureOut">
              <a:rPr lang="en-US" smtClean="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C80E67-D695-2044-83B1-C1E82FB60480}" type="slidenum">
              <a:rPr lang="en-US" smtClean="0"/>
              <a:t>‹#›</a:t>
            </a:fld>
            <a:endParaRPr lang="en-US" dirty="0"/>
          </a:p>
        </p:txBody>
      </p:sp>
      <p:pic>
        <p:nvPicPr>
          <p:cNvPr id="8" name="Picture 7">
            <a:extLst>
              <a:ext uri="{FF2B5EF4-FFF2-40B4-BE49-F238E27FC236}">
                <a16:creationId xmlns:a16="http://schemas.microsoft.com/office/drawing/2014/main" id="{37CB8714-AF71-46B5-96E7-CFFFE456D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859617" y="178310"/>
            <a:ext cx="2071564" cy="774369"/>
          </a:xfrm>
          <a:prstGeom prst="rect">
            <a:avLst/>
          </a:prstGeom>
        </p:spPr>
      </p:pic>
    </p:spTree>
    <p:extLst>
      <p:ext uri="{BB962C8B-B14F-4D97-AF65-F5344CB8AC3E}">
        <p14:creationId xmlns:p14="http://schemas.microsoft.com/office/powerpoint/2010/main" val="298923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258BBD4-B960-4FCE-AEF1-7FFC6F5E15BF}" type="datetimeFigureOut">
              <a:rPr lang="en-GB" smtClean="0"/>
              <a:t>20/10/2023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AFFC2E-97F3-4028-BA3C-45D7380E4977}" type="slidenum">
              <a:rPr lang="en-GB" smtClean="0"/>
              <a:t>‹#›</a:t>
            </a:fld>
            <a:endParaRPr lang="en-GB"/>
          </a:p>
        </p:txBody>
      </p:sp>
    </p:spTree>
    <p:extLst>
      <p:ext uri="{BB962C8B-B14F-4D97-AF65-F5344CB8AC3E}">
        <p14:creationId xmlns:p14="http://schemas.microsoft.com/office/powerpoint/2010/main" val="860479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D6A3512-A7FB-1444-8E11-4F24DE748361}" type="datetimeFigureOut">
              <a:rPr lang="en-US" smtClean="0"/>
              <a:t>10/20/2023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C80E67-D695-2044-83B1-C1E82FB60480}" type="slidenum">
              <a:rPr lang="en-US" smtClean="0"/>
              <a:t>‹#›</a:t>
            </a:fld>
            <a:endParaRPr lang="en-US" dirty="0"/>
          </a:p>
        </p:txBody>
      </p:sp>
      <p:pic>
        <p:nvPicPr>
          <p:cNvPr id="10" name="Picture 9">
            <a:extLst>
              <a:ext uri="{FF2B5EF4-FFF2-40B4-BE49-F238E27FC236}">
                <a16:creationId xmlns:a16="http://schemas.microsoft.com/office/drawing/2014/main" id="{F82A89E9-64EA-4460-9573-71EABA3AEB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859617" y="178310"/>
            <a:ext cx="2071564" cy="774369"/>
          </a:xfrm>
          <a:prstGeom prst="rect">
            <a:avLst/>
          </a:prstGeom>
        </p:spPr>
      </p:pic>
    </p:spTree>
    <p:extLst>
      <p:ext uri="{BB962C8B-B14F-4D97-AF65-F5344CB8AC3E}">
        <p14:creationId xmlns:p14="http://schemas.microsoft.com/office/powerpoint/2010/main" val="3018104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D6A3512-A7FB-1444-8E11-4F24DE748361}" type="datetimeFigureOut">
              <a:rPr lang="en-US" smtClean="0"/>
              <a:t>10/20/2023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1C80E67-D695-2044-83B1-C1E82FB60480}" type="slidenum">
              <a:rPr lang="en-US" smtClean="0"/>
              <a:t>‹#›</a:t>
            </a:fld>
            <a:endParaRPr lang="en-US" dirty="0"/>
          </a:p>
        </p:txBody>
      </p:sp>
      <p:pic>
        <p:nvPicPr>
          <p:cNvPr id="6" name="Picture 5">
            <a:extLst>
              <a:ext uri="{FF2B5EF4-FFF2-40B4-BE49-F238E27FC236}">
                <a16:creationId xmlns:a16="http://schemas.microsoft.com/office/drawing/2014/main" id="{1A0C20A3-A15C-4CF0-B77F-B64CEBB28FB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859617" y="178310"/>
            <a:ext cx="2071564" cy="774369"/>
          </a:xfrm>
          <a:prstGeom prst="rect">
            <a:avLst/>
          </a:prstGeom>
        </p:spPr>
      </p:pic>
    </p:spTree>
    <p:extLst>
      <p:ext uri="{BB962C8B-B14F-4D97-AF65-F5344CB8AC3E}">
        <p14:creationId xmlns:p14="http://schemas.microsoft.com/office/powerpoint/2010/main" val="2448433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6A3512-A7FB-1444-8E11-4F24DE748361}" type="datetimeFigureOut">
              <a:rPr lang="en-US" smtClean="0"/>
              <a:t>10/20/2023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1C80E67-D695-2044-83B1-C1E82FB60480}" type="slidenum">
              <a:rPr lang="en-US" smtClean="0"/>
              <a:t>‹#›</a:t>
            </a:fld>
            <a:endParaRPr lang="en-US" dirty="0"/>
          </a:p>
        </p:txBody>
      </p:sp>
      <p:pic>
        <p:nvPicPr>
          <p:cNvPr id="5" name="Picture 4">
            <a:extLst>
              <a:ext uri="{FF2B5EF4-FFF2-40B4-BE49-F238E27FC236}">
                <a16:creationId xmlns:a16="http://schemas.microsoft.com/office/drawing/2014/main" id="{45A336DA-074C-4C8A-9B51-2138A83064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859617" y="178310"/>
            <a:ext cx="2071564" cy="774369"/>
          </a:xfrm>
          <a:prstGeom prst="rect">
            <a:avLst/>
          </a:prstGeom>
        </p:spPr>
      </p:pic>
    </p:spTree>
    <p:extLst>
      <p:ext uri="{BB962C8B-B14F-4D97-AF65-F5344CB8AC3E}">
        <p14:creationId xmlns:p14="http://schemas.microsoft.com/office/powerpoint/2010/main" val="19106509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D6A3512-A7FB-1444-8E11-4F24DE748361}" type="datetimeFigureOut">
              <a:rPr lang="en-US" smtClean="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C80E67-D695-2044-83B1-C1E82FB60480}" type="slidenum">
              <a:rPr lang="en-US" smtClean="0"/>
              <a:t>‹#›</a:t>
            </a:fld>
            <a:endParaRPr lang="en-US" dirty="0"/>
          </a:p>
        </p:txBody>
      </p:sp>
      <p:pic>
        <p:nvPicPr>
          <p:cNvPr id="8" name="Picture 7">
            <a:extLst>
              <a:ext uri="{FF2B5EF4-FFF2-40B4-BE49-F238E27FC236}">
                <a16:creationId xmlns:a16="http://schemas.microsoft.com/office/drawing/2014/main" id="{184B694F-9591-4813-89DD-6A6EC272B88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859617" y="178310"/>
            <a:ext cx="2071564" cy="774369"/>
          </a:xfrm>
          <a:prstGeom prst="rect">
            <a:avLst/>
          </a:prstGeom>
        </p:spPr>
      </p:pic>
    </p:spTree>
    <p:extLst>
      <p:ext uri="{BB962C8B-B14F-4D97-AF65-F5344CB8AC3E}">
        <p14:creationId xmlns:p14="http://schemas.microsoft.com/office/powerpoint/2010/main" val="3321553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D6A3512-A7FB-1444-8E11-4F24DE748361}" type="datetimeFigureOut">
              <a:rPr lang="en-US" smtClean="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C80E67-D695-2044-83B1-C1E82FB60480}" type="slidenum">
              <a:rPr lang="en-US" smtClean="0"/>
              <a:t>‹#›</a:t>
            </a:fld>
            <a:endParaRPr lang="en-US" dirty="0"/>
          </a:p>
        </p:txBody>
      </p:sp>
      <p:pic>
        <p:nvPicPr>
          <p:cNvPr id="8" name="Picture 7">
            <a:extLst>
              <a:ext uri="{FF2B5EF4-FFF2-40B4-BE49-F238E27FC236}">
                <a16:creationId xmlns:a16="http://schemas.microsoft.com/office/drawing/2014/main" id="{AA3079E4-3ABB-4D41-8DD0-36D336F8F2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859617" y="178310"/>
            <a:ext cx="2071564" cy="774369"/>
          </a:xfrm>
          <a:prstGeom prst="rect">
            <a:avLst/>
          </a:prstGeom>
        </p:spPr>
      </p:pic>
    </p:spTree>
    <p:extLst>
      <p:ext uri="{BB962C8B-B14F-4D97-AF65-F5344CB8AC3E}">
        <p14:creationId xmlns:p14="http://schemas.microsoft.com/office/powerpoint/2010/main" val="1568574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D6A3512-A7FB-1444-8E11-4F24DE748361}" type="datetimeFigureOut">
              <a:rPr lang="en-US" smtClean="0"/>
              <a:t>10/20/2023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C80E67-D695-2044-83B1-C1E82FB60480}" type="slidenum">
              <a:rPr lang="en-US" smtClean="0"/>
              <a:t>‹#›</a:t>
            </a:fld>
            <a:endParaRPr lang="en-US" dirty="0"/>
          </a:p>
        </p:txBody>
      </p:sp>
      <p:pic>
        <p:nvPicPr>
          <p:cNvPr id="7" name="Picture 6">
            <a:extLst>
              <a:ext uri="{FF2B5EF4-FFF2-40B4-BE49-F238E27FC236}">
                <a16:creationId xmlns:a16="http://schemas.microsoft.com/office/drawing/2014/main" id="{F5E090CF-99EB-4088-A835-5136123C49D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859617" y="178310"/>
            <a:ext cx="2071564" cy="774369"/>
          </a:xfrm>
          <a:prstGeom prst="rect">
            <a:avLst/>
          </a:prstGeom>
        </p:spPr>
      </p:pic>
    </p:spTree>
    <p:extLst>
      <p:ext uri="{BB962C8B-B14F-4D97-AF65-F5344CB8AC3E}">
        <p14:creationId xmlns:p14="http://schemas.microsoft.com/office/powerpoint/2010/main" val="2324006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D6A3512-A7FB-1444-8E11-4F24DE748361}" type="datetimeFigureOut">
              <a:rPr lang="en-US" smtClean="0"/>
              <a:t>10/20/2023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C80E67-D695-2044-83B1-C1E82FB60480}" type="slidenum">
              <a:rPr lang="en-US" smtClean="0"/>
              <a:t>‹#›</a:t>
            </a:fld>
            <a:endParaRPr lang="en-US" dirty="0"/>
          </a:p>
        </p:txBody>
      </p:sp>
      <p:pic>
        <p:nvPicPr>
          <p:cNvPr id="7" name="Picture 6">
            <a:extLst>
              <a:ext uri="{FF2B5EF4-FFF2-40B4-BE49-F238E27FC236}">
                <a16:creationId xmlns:a16="http://schemas.microsoft.com/office/drawing/2014/main" id="{59CD233A-85C5-49F5-BC03-C36B85D4DD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859617" y="178310"/>
            <a:ext cx="2071564" cy="774369"/>
          </a:xfrm>
          <a:prstGeom prst="rect">
            <a:avLst/>
          </a:prstGeom>
        </p:spPr>
      </p:pic>
    </p:spTree>
    <p:extLst>
      <p:ext uri="{BB962C8B-B14F-4D97-AF65-F5344CB8AC3E}">
        <p14:creationId xmlns:p14="http://schemas.microsoft.com/office/powerpoint/2010/main" val="732927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ontents slide Design 4">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042687F-AF28-4D79-B675-FAF87599B224}"/>
              </a:ext>
            </a:extLst>
          </p:cNvPr>
          <p:cNvSpPr txBox="1">
            <a:spLocks noGrp="1"/>
          </p:cNvSpPr>
          <p:nvPr>
            <p:ph idx="4294967295"/>
          </p:nvPr>
        </p:nvSpPr>
        <p:spPr>
          <a:xfrm>
            <a:off x="423952" y="1562098"/>
            <a:ext cx="11520397" cy="4614867"/>
          </a:xfrm>
        </p:spPr>
        <p:txBody>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3A2FFCFC-354B-42A4-A873-F8324529AB34}"/>
              </a:ext>
            </a:extLst>
          </p:cNvPr>
          <p:cNvSpPr txBox="1">
            <a:spLocks noGrp="1"/>
          </p:cNvSpPr>
          <p:nvPr>
            <p:ph type="title"/>
          </p:nvPr>
        </p:nvSpPr>
        <p:spPr>
          <a:xfrm>
            <a:off x="423952" y="307567"/>
            <a:ext cx="11520397" cy="1054504"/>
          </a:xfrm>
        </p:spPr>
        <p:txBody>
          <a:bodyPr/>
          <a:lstStyle>
            <a:lvl1pPr>
              <a:defRPr lang="en-US"/>
            </a:lvl1pPr>
          </a:lstStyle>
          <a:p>
            <a:pPr lvl="0"/>
            <a:r>
              <a:rPr lang="en-US"/>
              <a:t>Click to edit Master title style</a:t>
            </a:r>
            <a:endParaRPr lang="en-GB"/>
          </a:p>
        </p:txBody>
      </p:sp>
      <p:pic>
        <p:nvPicPr>
          <p:cNvPr id="4" name="Picture 3">
            <a:extLst>
              <a:ext uri="{FF2B5EF4-FFF2-40B4-BE49-F238E27FC236}">
                <a16:creationId xmlns:a16="http://schemas.microsoft.com/office/drawing/2014/main" id="{DBF30AA9-22BC-4BE0-A001-0521C19A7E5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859617" y="178310"/>
            <a:ext cx="2071564" cy="774369"/>
          </a:xfrm>
          <a:prstGeom prst="rect">
            <a:avLst/>
          </a:prstGeom>
        </p:spPr>
      </p:pic>
    </p:spTree>
    <p:extLst>
      <p:ext uri="{BB962C8B-B14F-4D97-AF65-F5344CB8AC3E}">
        <p14:creationId xmlns:p14="http://schemas.microsoft.com/office/powerpoint/2010/main" val="346053220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258BBD4-B960-4FCE-AEF1-7FFC6F5E15BF}" type="datetimeFigureOut">
              <a:rPr lang="en-GB" smtClean="0"/>
              <a:t>20/10/2023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AFFC2E-97F3-4028-BA3C-45D7380E4977}" type="slidenum">
              <a:rPr lang="en-GB" smtClean="0"/>
              <a:t>‹#›</a:t>
            </a:fld>
            <a:endParaRPr lang="en-GB"/>
          </a:p>
        </p:txBody>
      </p:sp>
    </p:spTree>
    <p:extLst>
      <p:ext uri="{BB962C8B-B14F-4D97-AF65-F5344CB8AC3E}">
        <p14:creationId xmlns:p14="http://schemas.microsoft.com/office/powerpoint/2010/main" val="98223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258BBD4-B960-4FCE-AEF1-7FFC6F5E15BF}" type="datetimeFigureOut">
              <a:rPr lang="en-GB" smtClean="0"/>
              <a:t>20/10/2023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AFFC2E-97F3-4028-BA3C-45D7380E4977}" type="slidenum">
              <a:rPr lang="en-GB" smtClean="0"/>
              <a:t>‹#›</a:t>
            </a:fld>
            <a:endParaRPr lang="en-GB"/>
          </a:p>
        </p:txBody>
      </p:sp>
    </p:spTree>
    <p:extLst>
      <p:ext uri="{BB962C8B-B14F-4D97-AF65-F5344CB8AC3E}">
        <p14:creationId xmlns:p14="http://schemas.microsoft.com/office/powerpoint/2010/main" val="280478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8BBD4-B960-4FCE-AEF1-7FFC6F5E15BF}" type="datetimeFigureOut">
              <a:rPr lang="en-GB" smtClean="0"/>
              <a:t>20/10/2023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AFFC2E-97F3-4028-BA3C-45D7380E4977}" type="slidenum">
              <a:rPr lang="en-GB" smtClean="0"/>
              <a:t>‹#›</a:t>
            </a:fld>
            <a:endParaRPr lang="en-GB"/>
          </a:p>
        </p:txBody>
      </p:sp>
    </p:spTree>
    <p:extLst>
      <p:ext uri="{BB962C8B-B14F-4D97-AF65-F5344CB8AC3E}">
        <p14:creationId xmlns:p14="http://schemas.microsoft.com/office/powerpoint/2010/main" val="855459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58BBD4-B960-4FCE-AEF1-7FFC6F5E15BF}" type="datetimeFigureOut">
              <a:rPr lang="en-GB" smtClean="0"/>
              <a:t>20/10/2023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AFFC2E-97F3-4028-BA3C-45D7380E4977}" type="slidenum">
              <a:rPr lang="en-GB" smtClean="0"/>
              <a:t>‹#›</a:t>
            </a:fld>
            <a:endParaRPr lang="en-GB"/>
          </a:p>
        </p:txBody>
      </p:sp>
    </p:spTree>
    <p:extLst>
      <p:ext uri="{BB962C8B-B14F-4D97-AF65-F5344CB8AC3E}">
        <p14:creationId xmlns:p14="http://schemas.microsoft.com/office/powerpoint/2010/main" val="933358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58BBD4-B960-4FCE-AEF1-7FFC6F5E15BF}" type="datetimeFigureOut">
              <a:rPr lang="en-GB" smtClean="0"/>
              <a:t>20/10/2023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AFFC2E-97F3-4028-BA3C-45D7380E4977}" type="slidenum">
              <a:rPr lang="en-GB" smtClean="0"/>
              <a:t>‹#›</a:t>
            </a:fld>
            <a:endParaRPr lang="en-GB"/>
          </a:p>
        </p:txBody>
      </p:sp>
    </p:spTree>
    <p:extLst>
      <p:ext uri="{BB962C8B-B14F-4D97-AF65-F5344CB8AC3E}">
        <p14:creationId xmlns:p14="http://schemas.microsoft.com/office/powerpoint/2010/main" val="1364733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8BBD4-B960-4FCE-AEF1-7FFC6F5E15BF}" type="datetimeFigureOut">
              <a:rPr lang="en-GB" smtClean="0"/>
              <a:t>20/10/2023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FFC2E-97F3-4028-BA3C-45D7380E4977}" type="slidenum">
              <a:rPr lang="en-GB" smtClean="0"/>
              <a:t>‹#›</a:t>
            </a:fld>
            <a:endParaRPr lang="en-GB"/>
          </a:p>
        </p:txBody>
      </p:sp>
      <p:pic>
        <p:nvPicPr>
          <p:cNvPr id="7" name="Picture 6"/>
          <p:cNvPicPr>
            <a:picLocks noChangeAspect="1"/>
          </p:cNvPicPr>
          <p:nvPr userDrawn="1"/>
        </p:nvPicPr>
        <p:blipFill>
          <a:blip r:embed="rId13"/>
          <a:stretch>
            <a:fillRect/>
          </a:stretch>
        </p:blipFill>
        <p:spPr>
          <a:xfrm>
            <a:off x="5568" y="-3346"/>
            <a:ext cx="12180864" cy="6864691"/>
          </a:xfrm>
          <a:prstGeom prst="rect">
            <a:avLst/>
          </a:prstGeom>
        </p:spPr>
      </p:pic>
    </p:spTree>
    <p:extLst>
      <p:ext uri="{BB962C8B-B14F-4D97-AF65-F5344CB8AC3E}">
        <p14:creationId xmlns:p14="http://schemas.microsoft.com/office/powerpoint/2010/main" val="3466086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B28705-E05A-4413-8011-D812BD7B83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FA8FC2-1A96-4EB8-A196-D69AC205E6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2E491D-7013-4D23-AD94-59AB1FBC54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F17B25-A8B2-4C45-ABCE-7513D2A3273F}" type="datetimeFigureOut">
              <a:rPr lang="en-GB" smtClean="0"/>
              <a:pPr/>
              <a:t>20/10/2023</a:t>
            </a:fld>
            <a:endParaRPr lang="en-GB"/>
          </a:p>
        </p:txBody>
      </p:sp>
      <p:sp>
        <p:nvSpPr>
          <p:cNvPr id="5" name="Footer Placeholder 4">
            <a:extLst>
              <a:ext uri="{FF2B5EF4-FFF2-40B4-BE49-F238E27FC236}">
                <a16:creationId xmlns:a16="http://schemas.microsoft.com/office/drawing/2014/main" id="{CC183EE2-5E04-4B00-BD8D-7E3525E81F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EE1F95F-8FD8-4315-B33A-73CA81A2EE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D2E6EB-BEB3-4175-B509-64B302EA7FDD}" type="slidenum">
              <a:rPr lang="en-GB" smtClean="0"/>
              <a:pPr/>
              <a:t>‹#›</a:t>
            </a:fld>
            <a:endParaRPr lang="en-GB"/>
          </a:p>
        </p:txBody>
      </p:sp>
    </p:spTree>
    <p:extLst>
      <p:ext uri="{BB962C8B-B14F-4D97-AF65-F5344CB8AC3E}">
        <p14:creationId xmlns:p14="http://schemas.microsoft.com/office/powerpoint/2010/main" val="1109226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BCB17-CF7A-AF06-C410-039562EB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7A8506-4623-224D-52F6-0BF4B14C33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669794-AC5F-439A-C6CF-A3BC664574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777D1-5DAB-4403-A33E-4962B533136A}" type="datetimeFigureOut">
              <a:rPr lang="en-GB" smtClean="0"/>
              <a:t>20/10/2023</a:t>
            </a:fld>
            <a:endParaRPr lang="en-GB" dirty="0"/>
          </a:p>
        </p:txBody>
      </p:sp>
      <p:sp>
        <p:nvSpPr>
          <p:cNvPr id="5" name="Footer Placeholder 4">
            <a:extLst>
              <a:ext uri="{FF2B5EF4-FFF2-40B4-BE49-F238E27FC236}">
                <a16:creationId xmlns:a16="http://schemas.microsoft.com/office/drawing/2014/main" id="{617446B4-AEE3-AEF6-F4AF-19ECE37D6C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56DC199F-622F-A0C4-2BD1-5A0C504551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909E9-1D27-494F-9FE5-269A7911C014}" type="slidenum">
              <a:rPr lang="en-GB" smtClean="0"/>
              <a:t>‹#›</a:t>
            </a:fld>
            <a:endParaRPr lang="en-GB" dirty="0"/>
          </a:p>
        </p:txBody>
      </p:sp>
    </p:spTree>
    <p:extLst>
      <p:ext uri="{BB962C8B-B14F-4D97-AF65-F5344CB8AC3E}">
        <p14:creationId xmlns:p14="http://schemas.microsoft.com/office/powerpoint/2010/main" val="20029038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09C56D-866B-4DD8-B400-0398028AE0E3}"/>
              </a:ext>
            </a:extLst>
          </p:cNvPr>
          <p:cNvSpPr/>
          <p:nvPr userDrawn="1"/>
        </p:nvSpPr>
        <p:spPr>
          <a:xfrm>
            <a:off x="0" y="1156110"/>
            <a:ext cx="12191999" cy="72000"/>
          </a:xfrm>
          <a:prstGeom prst="rect">
            <a:avLst/>
          </a:prstGeom>
          <a:solidFill>
            <a:srgbClr val="7E146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301C821D-3359-47B5-9FE7-A44BE49DCEC2}"/>
              </a:ext>
            </a:extLst>
          </p:cNvPr>
          <p:cNvSpPr/>
          <p:nvPr userDrawn="1"/>
        </p:nvSpPr>
        <p:spPr>
          <a:xfrm>
            <a:off x="0" y="6786000"/>
            <a:ext cx="12191999" cy="72000"/>
          </a:xfrm>
          <a:prstGeom prst="rect">
            <a:avLst/>
          </a:prstGeom>
          <a:solidFill>
            <a:srgbClr val="7E146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E7D19DD7-9281-43E6-9F33-7F4DBC5726F9}"/>
              </a:ext>
            </a:extLst>
          </p:cNvPr>
          <p:cNvSpPr/>
          <p:nvPr userDrawn="1"/>
        </p:nvSpPr>
        <p:spPr>
          <a:xfrm>
            <a:off x="0" y="0"/>
            <a:ext cx="12191999" cy="1143000"/>
          </a:xfrm>
          <a:prstGeom prst="rect">
            <a:avLst/>
          </a:prstGeom>
          <a:solidFill>
            <a:srgbClr val="D2D3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itle Placeholder 1"/>
          <p:cNvSpPr>
            <a:spLocks noGrp="1"/>
          </p:cNvSpPr>
          <p:nvPr>
            <p:ph type="title"/>
          </p:nvPr>
        </p:nvSpPr>
        <p:spPr>
          <a:xfrm>
            <a:off x="1" y="0"/>
            <a:ext cx="9771017"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21920" y="1365070"/>
            <a:ext cx="1146048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A3512-A7FB-1444-8E11-4F24DE748361}" type="datetimeFigureOut">
              <a:rPr lang="en-US" smtClean="0"/>
              <a:t>10/20/2023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C80E67-D695-2044-83B1-C1E82FB60480}" type="slidenum">
              <a:rPr lang="en-US" smtClean="0"/>
              <a:t>‹#›</a:t>
            </a:fld>
            <a:endParaRPr lang="en-US" dirty="0"/>
          </a:p>
        </p:txBody>
      </p:sp>
    </p:spTree>
    <p:extLst>
      <p:ext uri="{BB962C8B-B14F-4D97-AF65-F5344CB8AC3E}">
        <p14:creationId xmlns:p14="http://schemas.microsoft.com/office/powerpoint/2010/main" val="90534830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6.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6.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6.xml"/><Relationship Id="rId4" Type="http://schemas.openxmlformats.org/officeDocument/2006/relationships/image" Target="../media/image36.gif"/></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6.xml"/><Relationship Id="rId5" Type="http://schemas.openxmlformats.org/officeDocument/2006/relationships/image" Target="cid:225bbd08-6989-44ca-a4c7-97c21f523050" TargetMode="Externa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8" Type="http://schemas.openxmlformats.org/officeDocument/2006/relationships/hyperlink" Target="mailto:Bethan.hurley@hallmarkcarehomes.co.uk" TargetMode="External"/><Relationship Id="rId3" Type="http://schemas.openxmlformats.org/officeDocument/2006/relationships/image" Target="../media/image21.jpg"/><Relationship Id="rId7" Type="http://schemas.openxmlformats.org/officeDocument/2006/relationships/hyperlink" Target="mailto:aneurinbrown@hallmarkcarehomes.co.uk" TargetMode="External"/><Relationship Id="rId2" Type="http://schemas.openxmlformats.org/officeDocument/2006/relationships/notesSlide" Target="../notesSlides/notesSlide28.xml"/><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hyperlink" Target="http://www.linkedin.com/in/bethanhurleycrm" TargetMode="External"/><Relationship Id="rId4" Type="http://schemas.openxmlformats.org/officeDocument/2006/relationships/image" Target="../media/image41.png"/><Relationship Id="rId9" Type="http://schemas.openxmlformats.org/officeDocument/2006/relationships/hyperlink" Target="http://www.linkedin.com/in/aneurinbrow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charlotte.powell@socialcare.wales" TargetMode="External"/><Relationship Id="rId2" Type="http://schemas.openxmlformats.org/officeDocument/2006/relationships/hyperlink" Target="https://eur01.safelinks.protection.outlook.com/?url=https%3A%2F%2Fcommunities.socialcare.wales%2Fsign-up&amp;data=05%7C01%7CSarah.GlynnJones%40gov.wales%7C993e1c017c7f40d4a9f708dbaee85739%7Ca2cc36c592804ae78887d06dab89216b%7C0%7C0%7C638296085165695882%7CUnknown%7CTWFpbGZsb3d8eyJWIjoiMC4wLjAwMDAiLCJQIjoiV2luMzIiLCJBTiI6Ik1haWwiLCJXVCI6Mn0%3D%7C3000%7C%7C%7C&amp;sdata=fQy4VQ5HgHvcZkckNHqRV8DvuMDRUFgQ0CqH7rvRNTE%3D&amp;reserved=0"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learning.nhs.wales/?lang=cy" TargetMode="External"/><Relationship Id="rId2" Type="http://schemas.openxmlformats.org/officeDocument/2006/relationships/hyperlink" Target="https://learning.nhs.wal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35200"/>
            <a:ext cx="9144000" cy="2387600"/>
          </a:xfrm>
        </p:spPr>
        <p:txBody>
          <a:bodyPr>
            <a:noAutofit/>
          </a:bodyPr>
          <a:lstStyle/>
          <a:p>
            <a:br>
              <a:rPr lang="en-GB" sz="4400" b="1" dirty="0">
                <a:latin typeface="Arial" panose="020B0604020202020204" pitchFamily="34" charset="0"/>
                <a:cs typeface="Arial" panose="020B0604020202020204" pitchFamily="34" charset="0"/>
              </a:rPr>
            </a:br>
            <a:r>
              <a:rPr lang="en-GB" sz="4400" dirty="0">
                <a:latin typeface="Arial" panose="020B0604020202020204" pitchFamily="34" charset="0"/>
                <a:cs typeface="Arial" panose="020B0604020202020204" pitchFamily="34" charset="0"/>
              </a:rPr>
              <a:t>CIW Provider Events</a:t>
            </a:r>
            <a:br>
              <a:rPr lang="en-GB" sz="4400" dirty="0">
                <a:latin typeface="Arial" panose="020B0604020202020204" pitchFamily="34" charset="0"/>
                <a:cs typeface="Arial" panose="020B0604020202020204" pitchFamily="34" charset="0"/>
              </a:rPr>
            </a:br>
            <a:r>
              <a:rPr lang="en-GB" sz="4400" dirty="0">
                <a:latin typeface="Arial" panose="020B0604020202020204" pitchFamily="34" charset="0"/>
                <a:cs typeface="Arial" panose="020B0604020202020204" pitchFamily="34" charset="0"/>
              </a:rPr>
              <a:t>  </a:t>
            </a:r>
            <a:br>
              <a:rPr lang="en-GB" sz="4400" dirty="0">
                <a:latin typeface="Arial" panose="020B0604020202020204" pitchFamily="34" charset="0"/>
                <a:cs typeface="Arial" panose="020B0604020202020204" pitchFamily="34" charset="0"/>
              </a:rPr>
            </a:br>
            <a:r>
              <a:rPr lang="en-GB" sz="4400" dirty="0">
                <a:latin typeface="Arial" panose="020B0604020202020204" pitchFamily="34" charset="0"/>
                <a:cs typeface="Arial" panose="020B0604020202020204" pitchFamily="34" charset="0"/>
              </a:rPr>
              <a:t>Digwyddiadau </a:t>
            </a:r>
            <a:r>
              <a:rPr lang="en-GB" sz="4400" dirty="0" err="1">
                <a:latin typeface="Arial" panose="020B0604020202020204" pitchFamily="34" charset="0"/>
                <a:cs typeface="Arial" panose="020B0604020202020204" pitchFamily="34" charset="0"/>
              </a:rPr>
              <a:t>i</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Ddarparwyr</a:t>
            </a:r>
            <a:r>
              <a:rPr lang="en-GB" sz="4400" dirty="0">
                <a:latin typeface="Arial" panose="020B0604020202020204" pitchFamily="34" charset="0"/>
                <a:cs typeface="Arial" panose="020B0604020202020204" pitchFamily="34" charset="0"/>
              </a:rPr>
              <a:t> AGC</a:t>
            </a:r>
            <a:br>
              <a:rPr lang="en-GB" sz="4400" b="1" dirty="0">
                <a:latin typeface="Arial" panose="020B0604020202020204" pitchFamily="34" charset="0"/>
                <a:cs typeface="Arial" panose="020B0604020202020204" pitchFamily="34" charset="0"/>
              </a:rPr>
            </a:br>
            <a:endParaRPr lang="en-GB" sz="44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24000" y="5079858"/>
            <a:ext cx="9144000" cy="1655762"/>
          </a:xfrm>
        </p:spPr>
        <p:txBody>
          <a:bodyPr>
            <a:normAutofit/>
          </a:bodyPr>
          <a:lstStyle/>
          <a:p>
            <a:r>
              <a:rPr lang="en-GB" sz="2600" dirty="0">
                <a:latin typeface="Arial" panose="020B0604020202020204" pitchFamily="34" charset="0"/>
                <a:cs typeface="Arial" panose="020B0604020202020204" pitchFamily="34" charset="0"/>
              </a:rPr>
              <a:t>Autumn / Hydref 2023</a:t>
            </a:r>
          </a:p>
        </p:txBody>
      </p:sp>
    </p:spTree>
    <p:extLst>
      <p:ext uri="{BB962C8B-B14F-4D97-AF65-F5344CB8AC3E}">
        <p14:creationId xmlns:p14="http://schemas.microsoft.com/office/powerpoint/2010/main" val="358436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6E237D-4C1D-A259-795C-9FD7A9E304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58" t="11734" r="6904"/>
          <a:stretch/>
        </p:blipFill>
        <p:spPr>
          <a:xfrm>
            <a:off x="674614" y="614028"/>
            <a:ext cx="10599491" cy="5848615"/>
          </a:xfrm>
          <a:prstGeom prst="rect">
            <a:avLst/>
          </a:prstGeom>
        </p:spPr>
      </p:pic>
    </p:spTree>
    <p:extLst>
      <p:ext uri="{BB962C8B-B14F-4D97-AF65-F5344CB8AC3E}">
        <p14:creationId xmlns:p14="http://schemas.microsoft.com/office/powerpoint/2010/main" val="256195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DC7B12-B7F0-AE08-59CA-A2FE9F3D3B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96" t="13253" r="6800" b="6352"/>
          <a:stretch/>
        </p:blipFill>
        <p:spPr>
          <a:xfrm>
            <a:off x="901817" y="578840"/>
            <a:ext cx="10595296" cy="5327010"/>
          </a:xfrm>
          <a:prstGeom prst="rect">
            <a:avLst/>
          </a:prstGeom>
        </p:spPr>
      </p:pic>
    </p:spTree>
    <p:extLst>
      <p:ext uri="{BB962C8B-B14F-4D97-AF65-F5344CB8AC3E}">
        <p14:creationId xmlns:p14="http://schemas.microsoft.com/office/powerpoint/2010/main" val="425294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CC8F59-2355-DF82-1F03-0491F023EC1A}"/>
              </a:ext>
            </a:extLst>
          </p:cNvPr>
          <p:cNvSpPr>
            <a:spLocks noGrp="1"/>
          </p:cNvSpPr>
          <p:nvPr>
            <p:ph type="body" idx="1"/>
          </p:nvPr>
        </p:nvSpPr>
        <p:spPr>
          <a:xfrm>
            <a:off x="679367" y="185237"/>
            <a:ext cx="5157787" cy="823912"/>
          </a:xfrm>
        </p:spPr>
        <p:txBody>
          <a:bodyPr anchor="ctr"/>
          <a:lstStyle/>
          <a:p>
            <a:r>
              <a:rPr lang="cy-GB" kern="100" dirty="0">
                <a:effectLst/>
                <a:latin typeface="Calibri" panose="020F0502020204030204" pitchFamily="34" charset="0"/>
                <a:ea typeface="Calibri" panose="020F0502020204030204" pitchFamily="34" charset="0"/>
                <a:cs typeface="Times New Roman" panose="02020603050405020304" pitchFamily="18" charset="0"/>
              </a:rPr>
              <a:t>Disgrifiadau ar gyfer Graddau Rhagorol</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D0644E9B-6FFF-23C6-E957-9F49522F60E3}"/>
              </a:ext>
            </a:extLst>
          </p:cNvPr>
          <p:cNvSpPr>
            <a:spLocks noGrp="1"/>
          </p:cNvSpPr>
          <p:nvPr>
            <p:ph sz="half" idx="2"/>
          </p:nvPr>
        </p:nvSpPr>
        <p:spPr>
          <a:xfrm>
            <a:off x="679367" y="1009148"/>
            <a:ext cx="5157787" cy="5267325"/>
          </a:xfrm>
        </p:spPr>
        <p:txBody>
          <a:bodyPr>
            <a:normAutofit fontScale="92500" lnSpcReduction="20000"/>
          </a:bodyPr>
          <a:lstStyle/>
          <a:p>
            <a:r>
              <a:rPr lang="en-GB" sz="1700" dirty="0" err="1"/>
              <a:t>Caiff</a:t>
            </a:r>
            <a:r>
              <a:rPr lang="en-GB" sz="1700" dirty="0"/>
              <a:t> y </a:t>
            </a:r>
            <a:r>
              <a:rPr lang="en-GB" sz="1700" dirty="0" err="1"/>
              <a:t>canlyniadau</a:t>
            </a:r>
            <a:r>
              <a:rPr lang="en-GB" sz="1700" dirty="0"/>
              <a:t> </a:t>
            </a:r>
            <a:r>
              <a:rPr lang="en-GB" sz="1700" dirty="0" err="1"/>
              <a:t>i'r</a:t>
            </a:r>
            <a:r>
              <a:rPr lang="en-GB" sz="1700" dirty="0"/>
              <a:t> </a:t>
            </a:r>
            <a:r>
              <a:rPr lang="en-GB" sz="1700" dirty="0" err="1"/>
              <a:t>bobl</a:t>
            </a:r>
            <a:r>
              <a:rPr lang="en-GB" sz="1700" dirty="0"/>
              <a:t> </a:t>
            </a:r>
            <a:r>
              <a:rPr lang="en-GB" sz="1700" dirty="0" err="1"/>
              <a:t>sy'n</a:t>
            </a:r>
            <a:r>
              <a:rPr lang="en-GB" sz="1700" dirty="0"/>
              <a:t> </a:t>
            </a:r>
            <a:r>
              <a:rPr lang="en-GB" sz="1700" dirty="0" err="1"/>
              <a:t>defnyddio</a:t>
            </a:r>
            <a:r>
              <a:rPr lang="en-GB" sz="1700" dirty="0"/>
              <a:t> </a:t>
            </a:r>
            <a:r>
              <a:rPr lang="en-GB" sz="1700" dirty="0" err="1"/>
              <a:t>gwasanaethau</a:t>
            </a:r>
            <a:r>
              <a:rPr lang="en-GB" sz="1700" dirty="0"/>
              <a:t> </a:t>
            </a:r>
            <a:r>
              <a:rPr lang="en-GB" sz="1700" dirty="0" err="1"/>
              <a:t>eu</a:t>
            </a:r>
            <a:r>
              <a:rPr lang="en-GB" sz="1700" dirty="0"/>
              <a:t> </a:t>
            </a:r>
            <a:r>
              <a:rPr lang="en-GB" sz="1700" dirty="0" err="1"/>
              <a:t>cyflawni'n</a:t>
            </a:r>
            <a:r>
              <a:rPr lang="en-GB" sz="1700" dirty="0"/>
              <a:t> </a:t>
            </a:r>
            <a:r>
              <a:rPr lang="en-GB" sz="1700" dirty="0" err="1"/>
              <a:t>gyson</a:t>
            </a:r>
            <a:r>
              <a:rPr lang="en-GB" sz="1700" dirty="0"/>
              <a:t> ac </a:t>
            </a:r>
            <a:r>
              <a:rPr lang="en-GB" sz="1700" dirty="0" err="1"/>
              <a:t>maent</a:t>
            </a:r>
            <a:r>
              <a:rPr lang="en-GB" sz="1700" dirty="0"/>
              <a:t> o </a:t>
            </a:r>
            <a:r>
              <a:rPr lang="en-GB" sz="1700" dirty="0" err="1"/>
              <a:t>ansawdd</a:t>
            </a:r>
            <a:r>
              <a:rPr lang="en-GB" sz="1700" dirty="0"/>
              <a:t> </a:t>
            </a:r>
            <a:r>
              <a:rPr lang="en-GB" sz="1700" dirty="0" err="1"/>
              <a:t>uchel</a:t>
            </a:r>
            <a:r>
              <a:rPr lang="en-GB" sz="1700" dirty="0"/>
              <a:t>. Mae </a:t>
            </a:r>
            <a:r>
              <a:rPr lang="en-GB" sz="1700" dirty="0" err="1"/>
              <a:t>darparwyr</a:t>
            </a:r>
            <a:r>
              <a:rPr lang="en-GB" sz="1700" dirty="0"/>
              <a:t> </a:t>
            </a:r>
            <a:r>
              <a:rPr lang="en-GB" sz="1700" dirty="0" err="1"/>
              <a:t>gwasanaethau</a:t>
            </a:r>
            <a:r>
              <a:rPr lang="en-GB" sz="1700" dirty="0"/>
              <a:t> </a:t>
            </a:r>
            <a:r>
              <a:rPr lang="en-GB" sz="1700" dirty="0" err="1"/>
              <a:t>yn</a:t>
            </a:r>
            <a:r>
              <a:rPr lang="en-GB" sz="1700" dirty="0"/>
              <a:t> </a:t>
            </a:r>
            <a:r>
              <a:rPr lang="en-GB" sz="1700" dirty="0" err="1"/>
              <a:t>mynd</a:t>
            </a:r>
            <a:r>
              <a:rPr lang="en-GB" sz="1700" dirty="0"/>
              <a:t> </a:t>
            </a:r>
            <a:r>
              <a:rPr lang="en-GB" sz="1700" dirty="0" err="1"/>
              <a:t>ati</a:t>
            </a:r>
            <a:r>
              <a:rPr lang="en-GB" sz="1700" dirty="0"/>
              <a:t> </a:t>
            </a:r>
            <a:r>
              <a:rPr lang="en-GB" sz="1700" dirty="0" err="1"/>
              <a:t>i</a:t>
            </a:r>
            <a:r>
              <a:rPr lang="en-GB" sz="1700" dirty="0"/>
              <a:t> </a:t>
            </a:r>
            <a:r>
              <a:rPr lang="en-GB" sz="1700" dirty="0" err="1"/>
              <a:t>chwilio</a:t>
            </a:r>
            <a:r>
              <a:rPr lang="en-GB" sz="1700" dirty="0"/>
              <a:t> am </a:t>
            </a:r>
            <a:r>
              <a:rPr lang="en-GB" sz="1700" dirty="0" err="1"/>
              <a:t>opsiynau</a:t>
            </a:r>
            <a:r>
              <a:rPr lang="en-GB" sz="1700" dirty="0"/>
              <a:t> </a:t>
            </a:r>
            <a:r>
              <a:rPr lang="en-GB" sz="1700" dirty="0" err="1"/>
              <a:t>newydd</a:t>
            </a:r>
            <a:r>
              <a:rPr lang="en-GB" sz="1700" dirty="0"/>
              <a:t> </a:t>
            </a:r>
            <a:r>
              <a:rPr lang="en-GB" sz="1700" dirty="0" err="1"/>
              <a:t>i</a:t>
            </a:r>
            <a:r>
              <a:rPr lang="en-GB" sz="1700" dirty="0"/>
              <a:t> </a:t>
            </a:r>
            <a:r>
              <a:rPr lang="en-GB" sz="1700" dirty="0" err="1"/>
              <a:t>alluogi'r</a:t>
            </a:r>
            <a:r>
              <a:rPr lang="en-GB" sz="1700" dirty="0"/>
              <a:t> </a:t>
            </a:r>
            <a:r>
              <a:rPr lang="en-GB" sz="1700" dirty="0" err="1"/>
              <a:t>bobl</a:t>
            </a:r>
            <a:r>
              <a:rPr lang="en-GB" sz="1700" dirty="0"/>
              <a:t> </a:t>
            </a:r>
            <a:r>
              <a:rPr lang="en-GB" sz="1700" dirty="0" err="1"/>
              <a:t>i</a:t>
            </a:r>
            <a:r>
              <a:rPr lang="en-GB" sz="1700" dirty="0"/>
              <a:t> </a:t>
            </a:r>
            <a:r>
              <a:rPr lang="en-GB" sz="1700" dirty="0" err="1"/>
              <a:t>gael</a:t>
            </a:r>
            <a:r>
              <a:rPr lang="en-GB" sz="1700" dirty="0"/>
              <a:t> </a:t>
            </a:r>
            <a:r>
              <a:rPr lang="en-GB" sz="1700" dirty="0" err="1"/>
              <a:t>profiadau</a:t>
            </a:r>
            <a:r>
              <a:rPr lang="en-GB" sz="1700" dirty="0"/>
              <a:t> </a:t>
            </a:r>
            <a:r>
              <a:rPr lang="en-GB" sz="1700" dirty="0" err="1"/>
              <a:t>cadarnhaol</a:t>
            </a:r>
            <a:r>
              <a:rPr lang="en-GB" sz="1700" dirty="0"/>
              <a:t> a </a:t>
            </a:r>
            <a:r>
              <a:rPr lang="en-GB" sz="1700" dirty="0" err="1"/>
              <a:t>gwella</a:t>
            </a:r>
            <a:r>
              <a:rPr lang="en-GB" sz="1700" dirty="0"/>
              <a:t> </a:t>
            </a:r>
            <a:r>
              <a:rPr lang="en-GB" sz="1700" dirty="0" err="1"/>
              <a:t>eu</a:t>
            </a:r>
            <a:r>
              <a:rPr lang="en-GB" sz="1700" dirty="0"/>
              <a:t> </a:t>
            </a:r>
            <a:r>
              <a:rPr lang="en-GB" sz="1700" dirty="0" err="1"/>
              <a:t>bywydau</a:t>
            </a:r>
            <a:r>
              <a:rPr lang="en-GB" sz="1700" dirty="0"/>
              <a:t>. Mae </a:t>
            </a:r>
            <a:r>
              <a:rPr lang="en-GB" sz="1700" dirty="0" err="1"/>
              <a:t>adborth</a:t>
            </a:r>
            <a:r>
              <a:rPr lang="en-GB" sz="1700" dirty="0"/>
              <a:t> am </a:t>
            </a:r>
            <a:r>
              <a:rPr lang="en-GB" sz="1700" dirty="0" err="1"/>
              <a:t>effeithiolrwydd</a:t>
            </a:r>
            <a:r>
              <a:rPr lang="en-GB" sz="1700" dirty="0"/>
              <a:t> y </a:t>
            </a:r>
            <a:r>
              <a:rPr lang="en-GB" sz="1700" dirty="0" err="1"/>
              <a:t>gwasanaeth</a:t>
            </a:r>
            <a:r>
              <a:rPr lang="en-GB" sz="1700" dirty="0"/>
              <a:t> </a:t>
            </a:r>
            <a:r>
              <a:rPr lang="en-GB" sz="1700" dirty="0" err="1"/>
              <a:t>yn</a:t>
            </a:r>
            <a:r>
              <a:rPr lang="en-GB" sz="1700" dirty="0"/>
              <a:t> </a:t>
            </a:r>
            <a:r>
              <a:rPr lang="en-GB" sz="1700" dirty="0" err="1"/>
              <a:t>ei</a:t>
            </a:r>
            <a:r>
              <a:rPr lang="en-GB" sz="1700" dirty="0"/>
              <a:t> </a:t>
            </a:r>
            <a:r>
              <a:rPr lang="en-GB" sz="1700" dirty="0" err="1"/>
              <a:t>ddisgrifio</a:t>
            </a:r>
            <a:r>
              <a:rPr lang="en-GB" sz="1700" dirty="0"/>
              <a:t> </a:t>
            </a:r>
            <a:r>
              <a:rPr lang="en-GB" sz="1700" dirty="0" err="1"/>
              <a:t>fel</a:t>
            </a:r>
            <a:r>
              <a:rPr lang="en-GB" sz="1700" dirty="0"/>
              <a:t> </a:t>
            </a:r>
            <a:r>
              <a:rPr lang="en-GB" sz="1700" dirty="0" err="1"/>
              <a:t>gwasanaeth</a:t>
            </a:r>
            <a:r>
              <a:rPr lang="en-GB" sz="1700" dirty="0"/>
              <a:t> </a:t>
            </a:r>
            <a:r>
              <a:rPr lang="en-GB" sz="1700" dirty="0" err="1"/>
              <a:t>neilltuol</a:t>
            </a:r>
            <a:r>
              <a:rPr lang="en-GB" sz="1700" dirty="0"/>
              <a:t> a/neu </a:t>
            </a:r>
            <a:r>
              <a:rPr lang="en-GB" sz="1700" dirty="0" err="1"/>
              <a:t>wasanaeth</a:t>
            </a:r>
            <a:r>
              <a:rPr lang="en-GB" sz="1700" dirty="0"/>
              <a:t> </a:t>
            </a:r>
            <a:r>
              <a:rPr lang="en-GB" sz="1700" dirty="0" err="1"/>
              <a:t>sy'n</a:t>
            </a:r>
            <a:r>
              <a:rPr lang="en-GB" sz="1700" dirty="0"/>
              <a:t> </a:t>
            </a:r>
            <a:r>
              <a:rPr lang="en-GB" sz="1700" dirty="0" err="1"/>
              <a:t>arwain</a:t>
            </a:r>
            <a:r>
              <a:rPr lang="en-GB" sz="1700" dirty="0"/>
              <a:t> y sector. </a:t>
            </a:r>
          </a:p>
          <a:p>
            <a:r>
              <a:rPr lang="en-GB" sz="1800" dirty="0"/>
              <a:t>Mae </a:t>
            </a:r>
            <a:r>
              <a:rPr lang="en-GB" sz="1800" dirty="0" err="1"/>
              <a:t>ansawdd</a:t>
            </a:r>
            <a:r>
              <a:rPr lang="en-GB" sz="1800" dirty="0"/>
              <a:t> y </a:t>
            </a:r>
            <a:r>
              <a:rPr lang="en-GB" sz="1800" dirty="0" err="1"/>
              <a:t>gofal</a:t>
            </a:r>
            <a:r>
              <a:rPr lang="en-GB" sz="1800" dirty="0"/>
              <a:t> </a:t>
            </a:r>
            <a:r>
              <a:rPr lang="en-GB" sz="1800" dirty="0" err="1"/>
              <a:t>a'r</a:t>
            </a:r>
            <a:r>
              <a:rPr lang="en-GB" sz="1800" dirty="0"/>
              <a:t> </a:t>
            </a:r>
            <a:r>
              <a:rPr lang="en-GB" sz="1800" dirty="0" err="1"/>
              <a:t>cymorth</a:t>
            </a:r>
            <a:r>
              <a:rPr lang="en-GB" sz="1800" dirty="0"/>
              <a:t> a </a:t>
            </a:r>
            <a:r>
              <a:rPr lang="en-GB" sz="1800" dirty="0" err="1"/>
              <a:t>ddarperir</a:t>
            </a:r>
            <a:r>
              <a:rPr lang="en-GB" sz="1800" dirty="0"/>
              <a:t> </a:t>
            </a:r>
            <a:r>
              <a:rPr lang="en-GB" sz="1800" dirty="0" err="1"/>
              <a:t>yn</a:t>
            </a:r>
            <a:r>
              <a:rPr lang="en-GB" sz="1800" dirty="0"/>
              <a:t> </a:t>
            </a:r>
            <a:r>
              <a:rPr lang="en-GB" sz="1800" dirty="0" err="1"/>
              <a:t>neilltuol</a:t>
            </a:r>
            <a:r>
              <a:rPr lang="en-GB" sz="1800" dirty="0"/>
              <a:t> a/</a:t>
            </a:r>
            <a:r>
              <a:rPr lang="en-GB" sz="1800" dirty="0" err="1"/>
              <a:t>neu'n</a:t>
            </a:r>
            <a:r>
              <a:rPr lang="en-GB" sz="1800" dirty="0"/>
              <a:t> </a:t>
            </a:r>
            <a:r>
              <a:rPr lang="en-GB" sz="1800" dirty="0" err="1"/>
              <a:t>arwain</a:t>
            </a:r>
            <a:r>
              <a:rPr lang="en-GB" sz="1800" dirty="0"/>
              <a:t> y sector. </a:t>
            </a:r>
            <a:r>
              <a:rPr lang="en-GB" sz="1800" dirty="0" err="1"/>
              <a:t>Cynllunnir</a:t>
            </a:r>
            <a:r>
              <a:rPr lang="en-GB" sz="1800" dirty="0"/>
              <a:t> </a:t>
            </a:r>
            <a:r>
              <a:rPr lang="en-GB" sz="1800" dirty="0" err="1"/>
              <a:t>gofal</a:t>
            </a:r>
            <a:r>
              <a:rPr lang="en-GB" sz="1800" dirty="0"/>
              <a:t> a </a:t>
            </a:r>
            <a:r>
              <a:rPr lang="en-GB" sz="1800" dirty="0" err="1"/>
              <a:t>chymorth</a:t>
            </a:r>
            <a:r>
              <a:rPr lang="en-GB" sz="1800" dirty="0"/>
              <a:t> </a:t>
            </a:r>
            <a:r>
              <a:rPr lang="en-GB" sz="1800" dirty="0" err="1"/>
              <a:t>drwy</a:t>
            </a:r>
            <a:r>
              <a:rPr lang="en-GB" sz="1800" dirty="0"/>
              <a:t> </a:t>
            </a:r>
            <a:r>
              <a:rPr lang="en-GB" sz="1800" dirty="0" err="1"/>
              <a:t>gynnwys</a:t>
            </a:r>
            <a:r>
              <a:rPr lang="en-GB" sz="1800" dirty="0"/>
              <a:t> y </a:t>
            </a:r>
            <a:r>
              <a:rPr lang="en-GB" sz="1800" dirty="0" err="1"/>
              <a:t>bobl</a:t>
            </a:r>
            <a:r>
              <a:rPr lang="en-GB" sz="1800" dirty="0"/>
              <a:t> ac </a:t>
            </a:r>
            <a:r>
              <a:rPr lang="en-GB" sz="1800" dirty="0" err="1"/>
              <a:t>mewn</a:t>
            </a:r>
            <a:r>
              <a:rPr lang="en-GB" sz="1800" dirty="0"/>
              <a:t> </a:t>
            </a:r>
            <a:r>
              <a:rPr lang="en-GB" sz="1800" dirty="0" err="1"/>
              <a:t>ffordd</a:t>
            </a:r>
            <a:r>
              <a:rPr lang="en-GB" sz="1800" dirty="0"/>
              <a:t> </a:t>
            </a:r>
            <a:r>
              <a:rPr lang="en-GB" sz="1800" dirty="0" err="1"/>
              <a:t>sydd</a:t>
            </a:r>
            <a:r>
              <a:rPr lang="en-GB" sz="1800" dirty="0"/>
              <a:t> </a:t>
            </a:r>
            <a:r>
              <a:rPr lang="en-GB" sz="1800" dirty="0" err="1"/>
              <a:t>wedi'i</a:t>
            </a:r>
            <a:r>
              <a:rPr lang="en-GB" sz="1800" dirty="0"/>
              <a:t> </a:t>
            </a:r>
            <a:r>
              <a:rPr lang="en-GB" sz="1800" dirty="0" err="1"/>
              <a:t>theilwra</a:t>
            </a:r>
            <a:r>
              <a:rPr lang="en-GB" sz="1800" dirty="0"/>
              <a:t> </a:t>
            </a:r>
            <a:r>
              <a:rPr lang="en-GB" sz="1800" dirty="0" err="1"/>
              <a:t>i</a:t>
            </a:r>
            <a:r>
              <a:rPr lang="en-GB" sz="1800" dirty="0"/>
              <a:t> </a:t>
            </a:r>
            <a:r>
              <a:rPr lang="en-GB" sz="1800" dirty="0" err="1"/>
              <a:t>gyflawni</a:t>
            </a:r>
            <a:r>
              <a:rPr lang="en-GB" sz="1800" dirty="0"/>
              <a:t> </a:t>
            </a:r>
            <a:r>
              <a:rPr lang="en-GB" sz="1800" dirty="0" err="1"/>
              <a:t>eu</a:t>
            </a:r>
            <a:r>
              <a:rPr lang="en-GB" sz="1800" dirty="0"/>
              <a:t> </a:t>
            </a:r>
            <a:r>
              <a:rPr lang="en-GB" sz="1800" dirty="0" err="1"/>
              <a:t>canlyniadau</a:t>
            </a:r>
            <a:r>
              <a:rPr lang="en-GB" sz="1800" dirty="0"/>
              <a:t> </a:t>
            </a:r>
            <a:r>
              <a:rPr lang="en-GB" sz="1800" dirty="0" err="1"/>
              <a:t>personol</a:t>
            </a:r>
            <a:r>
              <a:rPr lang="en-GB" sz="1800" dirty="0"/>
              <a:t>. </a:t>
            </a:r>
            <a:r>
              <a:rPr lang="en-GB" sz="1800" dirty="0" err="1"/>
              <a:t>Caiff</a:t>
            </a:r>
            <a:r>
              <a:rPr lang="en-GB" sz="1800" dirty="0"/>
              <a:t> </a:t>
            </a:r>
            <a:r>
              <a:rPr lang="en-GB" sz="1800" dirty="0" err="1"/>
              <a:t>gwersi</a:t>
            </a:r>
            <a:r>
              <a:rPr lang="en-GB" sz="1800" dirty="0"/>
              <a:t> </a:t>
            </a:r>
            <a:r>
              <a:rPr lang="en-GB" sz="1800" dirty="0" err="1"/>
              <a:t>eu</a:t>
            </a:r>
            <a:r>
              <a:rPr lang="en-GB" sz="1800" dirty="0"/>
              <a:t> </a:t>
            </a:r>
            <a:r>
              <a:rPr lang="en-GB" sz="1800" dirty="0" err="1"/>
              <a:t>dysgu</a:t>
            </a:r>
            <a:r>
              <a:rPr lang="en-GB" sz="1800" dirty="0"/>
              <a:t>/</a:t>
            </a:r>
            <a:r>
              <a:rPr lang="en-GB" sz="1800" dirty="0" err="1"/>
              <a:t>rhannu</a:t>
            </a:r>
            <a:r>
              <a:rPr lang="en-GB" sz="1800" dirty="0"/>
              <a:t> ag </a:t>
            </a:r>
            <a:r>
              <a:rPr lang="en-GB" sz="1800" dirty="0" err="1"/>
              <a:t>eraill</a:t>
            </a:r>
            <a:r>
              <a:rPr lang="en-GB" sz="1800" dirty="0"/>
              <a:t> </a:t>
            </a:r>
            <a:r>
              <a:rPr lang="en-GB" sz="1800" dirty="0" err="1"/>
              <a:t>i</a:t>
            </a:r>
            <a:r>
              <a:rPr lang="en-GB" sz="1800" dirty="0"/>
              <a:t> </a:t>
            </a:r>
            <a:r>
              <a:rPr lang="en-GB" sz="1800" dirty="0" err="1"/>
              <a:t>wella</a:t>
            </a:r>
            <a:r>
              <a:rPr lang="en-GB" sz="1800" dirty="0"/>
              <a:t> </a:t>
            </a:r>
            <a:r>
              <a:rPr lang="en-GB" sz="1800" dirty="0" err="1"/>
              <a:t>gwasanaethau</a:t>
            </a:r>
            <a:r>
              <a:rPr lang="en-GB" sz="1800" dirty="0"/>
              <a:t>. Mae </a:t>
            </a:r>
            <a:r>
              <a:rPr lang="en-GB" sz="1800" dirty="0" err="1"/>
              <a:t>darparwr</a:t>
            </a:r>
            <a:r>
              <a:rPr lang="en-GB" sz="1800" dirty="0"/>
              <a:t> y </a:t>
            </a:r>
            <a:r>
              <a:rPr lang="en-GB" sz="1800" dirty="0" err="1"/>
              <a:t>gwasanaeth</a:t>
            </a:r>
            <a:r>
              <a:rPr lang="en-GB" sz="1800" dirty="0"/>
              <a:t> </a:t>
            </a:r>
            <a:r>
              <a:rPr lang="en-GB" sz="1800" dirty="0" err="1"/>
              <a:t>yn</a:t>
            </a:r>
            <a:r>
              <a:rPr lang="en-GB" sz="1800" dirty="0"/>
              <a:t> </a:t>
            </a:r>
            <a:r>
              <a:rPr lang="en-GB" sz="1800" dirty="0" err="1"/>
              <a:t>mynd</a:t>
            </a:r>
            <a:r>
              <a:rPr lang="en-GB" sz="1800" dirty="0"/>
              <a:t> </a:t>
            </a:r>
            <a:r>
              <a:rPr lang="en-GB" sz="1800" dirty="0" err="1"/>
              <a:t>ati</a:t>
            </a:r>
            <a:r>
              <a:rPr lang="en-GB" sz="1800" dirty="0"/>
              <a:t> </a:t>
            </a:r>
            <a:r>
              <a:rPr lang="en-GB" sz="1800" dirty="0" err="1"/>
              <a:t>i</a:t>
            </a:r>
            <a:r>
              <a:rPr lang="en-GB" sz="1800" dirty="0"/>
              <a:t> </a:t>
            </a:r>
            <a:r>
              <a:rPr lang="en-GB" sz="1800" dirty="0" err="1"/>
              <a:t>geisio</a:t>
            </a:r>
            <a:r>
              <a:rPr lang="en-GB" sz="1800" dirty="0"/>
              <a:t> </a:t>
            </a:r>
            <a:r>
              <a:rPr lang="en-GB" sz="1800" dirty="0" err="1"/>
              <a:t>cyfleoedd</a:t>
            </a:r>
            <a:r>
              <a:rPr lang="en-GB" sz="1800" dirty="0"/>
              <a:t> </a:t>
            </a:r>
            <a:r>
              <a:rPr lang="en-GB" sz="1800" dirty="0" err="1"/>
              <a:t>i</a:t>
            </a:r>
            <a:r>
              <a:rPr lang="en-GB" sz="1800" dirty="0"/>
              <a:t> </a:t>
            </a:r>
            <a:r>
              <a:rPr lang="en-GB" sz="1800" dirty="0" err="1"/>
              <a:t>ddysgu</a:t>
            </a:r>
            <a:r>
              <a:rPr lang="en-GB" sz="1800" dirty="0"/>
              <a:t> a </a:t>
            </a:r>
            <a:r>
              <a:rPr lang="en-GB" sz="1800" dirty="0" err="1"/>
              <a:t>rhannu</a:t>
            </a:r>
            <a:r>
              <a:rPr lang="en-GB" sz="1800" dirty="0"/>
              <a:t> </a:t>
            </a:r>
            <a:r>
              <a:rPr lang="en-GB" sz="1800" dirty="0" err="1"/>
              <a:t>arferion</a:t>
            </a:r>
            <a:r>
              <a:rPr lang="en-GB" sz="1800" dirty="0"/>
              <a:t> da </a:t>
            </a:r>
            <a:r>
              <a:rPr lang="en-GB" sz="1800" dirty="0" err="1"/>
              <a:t>ym</a:t>
            </a:r>
            <a:r>
              <a:rPr lang="en-GB" sz="1800" dirty="0"/>
              <a:t> </a:t>
            </a:r>
            <a:r>
              <a:rPr lang="en-GB" sz="1800" dirty="0" err="1"/>
              <a:t>mhob</a:t>
            </a:r>
            <a:r>
              <a:rPr lang="en-GB" sz="1800" dirty="0"/>
              <a:t> </a:t>
            </a:r>
            <a:r>
              <a:rPr lang="en-GB" sz="1800" dirty="0" err="1"/>
              <a:t>rhan</a:t>
            </a:r>
            <a:r>
              <a:rPr lang="en-GB" sz="1800" dirty="0"/>
              <a:t> </a:t>
            </a:r>
            <a:r>
              <a:rPr lang="en-GB" sz="1800" dirty="0" err="1"/>
              <a:t>o'r</a:t>
            </a:r>
            <a:r>
              <a:rPr lang="en-GB" sz="1800" dirty="0"/>
              <a:t> sector.</a:t>
            </a:r>
            <a:br>
              <a:rPr lang="en-GB" sz="1800" dirty="0"/>
            </a:br>
            <a:endParaRPr lang="en-GB" sz="1800" dirty="0"/>
          </a:p>
          <a:p>
            <a:r>
              <a:rPr lang="en-GB" sz="1800" dirty="0"/>
              <a:t>Mae </a:t>
            </a:r>
            <a:r>
              <a:rPr lang="en-GB" sz="1800" dirty="0" err="1"/>
              <a:t>trefniadau</a:t>
            </a:r>
            <a:r>
              <a:rPr lang="en-GB" sz="1800" dirty="0"/>
              <a:t> </a:t>
            </a:r>
            <a:r>
              <a:rPr lang="en-GB" sz="1800" dirty="0" err="1"/>
              <a:t>arweinyddiaeth</a:t>
            </a:r>
            <a:r>
              <a:rPr lang="en-GB" sz="1800" dirty="0"/>
              <a:t> a </a:t>
            </a:r>
            <a:r>
              <a:rPr lang="en-GB" sz="1800" dirty="0" err="1"/>
              <a:t>rheolaeth</a:t>
            </a:r>
            <a:r>
              <a:rPr lang="en-GB" sz="1800" dirty="0"/>
              <a:t> y </a:t>
            </a:r>
            <a:r>
              <a:rPr lang="en-GB" sz="1800" dirty="0" err="1"/>
              <a:t>gwasanaeth</a:t>
            </a:r>
            <a:r>
              <a:rPr lang="en-GB" sz="1800" dirty="0"/>
              <a:t> </a:t>
            </a:r>
            <a:r>
              <a:rPr lang="en-GB" sz="1800" dirty="0" err="1"/>
              <a:t>yn</a:t>
            </a:r>
            <a:r>
              <a:rPr lang="en-GB" sz="1800" dirty="0"/>
              <a:t> </a:t>
            </a:r>
            <a:r>
              <a:rPr lang="en-GB" sz="1800" dirty="0" err="1"/>
              <a:t>neilltuol</a:t>
            </a:r>
            <a:r>
              <a:rPr lang="en-GB" sz="1800" dirty="0"/>
              <a:t> a/</a:t>
            </a:r>
            <a:r>
              <a:rPr lang="en-GB" sz="1800" dirty="0" err="1"/>
              <a:t>neu'n</a:t>
            </a:r>
            <a:r>
              <a:rPr lang="en-GB" sz="1800" dirty="0"/>
              <a:t> </a:t>
            </a:r>
            <a:r>
              <a:rPr lang="en-GB" sz="1800" dirty="0" err="1"/>
              <a:t>arwain</a:t>
            </a:r>
            <a:r>
              <a:rPr lang="en-GB" sz="1800" dirty="0"/>
              <a:t> y sector. </a:t>
            </a:r>
            <a:r>
              <a:rPr lang="en-GB" sz="1800" dirty="0" err="1"/>
              <a:t>Mae'r</a:t>
            </a:r>
            <a:r>
              <a:rPr lang="en-GB" sz="1800" dirty="0"/>
              <a:t> </a:t>
            </a:r>
            <a:r>
              <a:rPr lang="en-GB" sz="1800" dirty="0" err="1"/>
              <a:t>arweinyddiaeth</a:t>
            </a:r>
            <a:r>
              <a:rPr lang="en-GB" sz="1800" dirty="0"/>
              <a:t> </a:t>
            </a:r>
            <a:r>
              <a:rPr lang="en-GB" sz="1800" dirty="0" err="1"/>
              <a:t>arloesol</a:t>
            </a:r>
            <a:r>
              <a:rPr lang="en-GB" sz="1800" dirty="0"/>
              <a:t>, y </a:t>
            </a:r>
            <a:r>
              <a:rPr lang="en-GB" sz="1800" dirty="0" err="1"/>
              <a:t>gwaith</a:t>
            </a:r>
            <a:r>
              <a:rPr lang="en-GB" sz="1800" dirty="0"/>
              <a:t> </a:t>
            </a:r>
            <a:r>
              <a:rPr lang="en-GB" sz="1800" dirty="0" err="1"/>
              <a:t>llywodraethu</a:t>
            </a:r>
            <a:r>
              <a:rPr lang="en-GB" sz="1800" dirty="0"/>
              <a:t> </a:t>
            </a:r>
            <a:r>
              <a:rPr lang="en-GB" sz="1800" dirty="0" err="1"/>
              <a:t>a'r</a:t>
            </a:r>
            <a:r>
              <a:rPr lang="en-GB" sz="1800" dirty="0"/>
              <a:t> </a:t>
            </a:r>
            <a:r>
              <a:rPr lang="en-GB" sz="1800" dirty="0" err="1"/>
              <a:t>diwylliant</a:t>
            </a:r>
            <a:r>
              <a:rPr lang="en-GB" sz="1800" dirty="0"/>
              <a:t> </a:t>
            </a:r>
            <a:r>
              <a:rPr lang="en-GB" sz="1800" dirty="0" err="1"/>
              <a:t>cadarnhaol</a:t>
            </a:r>
            <a:r>
              <a:rPr lang="en-GB" sz="1800" dirty="0"/>
              <a:t> y </a:t>
            </a:r>
            <a:r>
              <a:rPr lang="en-GB" sz="1800" dirty="0" err="1"/>
              <a:t>mae'n</a:t>
            </a:r>
            <a:r>
              <a:rPr lang="en-GB" sz="1800" dirty="0"/>
              <a:t> </a:t>
            </a:r>
            <a:r>
              <a:rPr lang="en-GB" sz="1800" dirty="0" err="1"/>
              <a:t>ei</a:t>
            </a:r>
            <a:r>
              <a:rPr lang="en-GB" sz="1800" dirty="0"/>
              <a:t> </a:t>
            </a:r>
            <a:r>
              <a:rPr lang="en-GB" sz="1800" dirty="0" err="1"/>
              <a:t>greu</a:t>
            </a:r>
            <a:r>
              <a:rPr lang="en-GB" sz="1800" dirty="0"/>
              <a:t> </a:t>
            </a:r>
            <a:r>
              <a:rPr lang="en-GB" sz="1800" dirty="0" err="1"/>
              <a:t>yn</a:t>
            </a:r>
            <a:r>
              <a:rPr lang="en-GB" sz="1800" dirty="0"/>
              <a:t> </a:t>
            </a:r>
            <a:r>
              <a:rPr lang="en-GB" sz="1800" dirty="0" err="1"/>
              <a:t>llywio</a:t>
            </a:r>
            <a:r>
              <a:rPr lang="en-GB" sz="1800" dirty="0"/>
              <a:t> ac </a:t>
            </a:r>
            <a:r>
              <a:rPr lang="en-GB" sz="1800" dirty="0" err="1"/>
              <a:t>yn</a:t>
            </a:r>
            <a:r>
              <a:rPr lang="en-GB" sz="1800" dirty="0"/>
              <a:t> </a:t>
            </a:r>
            <a:r>
              <a:rPr lang="en-GB" sz="1800" dirty="0" err="1"/>
              <a:t>gwella</a:t>
            </a:r>
            <a:r>
              <a:rPr lang="en-GB" sz="1800" dirty="0"/>
              <a:t> </a:t>
            </a:r>
            <a:r>
              <a:rPr lang="en-GB" sz="1800" dirty="0" err="1"/>
              <a:t>canlyniadau</a:t>
            </a:r>
            <a:r>
              <a:rPr lang="en-GB" sz="1800" dirty="0"/>
              <a:t>. </a:t>
            </a:r>
            <a:r>
              <a:rPr lang="en-GB" sz="1800" dirty="0" err="1"/>
              <a:t>Grŵp</a:t>
            </a:r>
            <a:r>
              <a:rPr lang="en-GB" sz="1800" dirty="0"/>
              <a:t> o staff </a:t>
            </a:r>
            <a:r>
              <a:rPr lang="en-GB" sz="1800" dirty="0" err="1"/>
              <a:t>llawn</a:t>
            </a:r>
            <a:r>
              <a:rPr lang="en-GB" sz="1800" dirty="0"/>
              <a:t> </a:t>
            </a:r>
            <a:r>
              <a:rPr lang="en-GB" sz="1800" dirty="0" err="1"/>
              <a:t>cymhelliant</a:t>
            </a:r>
            <a:r>
              <a:rPr lang="en-GB" sz="1800" dirty="0"/>
              <a:t>, </a:t>
            </a:r>
            <a:r>
              <a:rPr lang="en-GB" sz="1800" dirty="0" err="1"/>
              <a:t>medrus</a:t>
            </a:r>
            <a:r>
              <a:rPr lang="en-GB" sz="1800" dirty="0"/>
              <a:t> a </a:t>
            </a:r>
            <a:r>
              <a:rPr lang="en-GB" sz="1800" dirty="0" err="1"/>
              <a:t>chadarn</a:t>
            </a:r>
            <a:r>
              <a:rPr lang="en-GB" sz="1800" dirty="0"/>
              <a:t> </a:t>
            </a:r>
            <a:r>
              <a:rPr lang="en-GB" sz="1800" dirty="0" err="1"/>
              <a:t>sy'n</a:t>
            </a:r>
            <a:r>
              <a:rPr lang="en-GB" sz="1800" dirty="0"/>
              <a:t> </a:t>
            </a:r>
            <a:r>
              <a:rPr lang="en-GB" sz="1800" dirty="0" err="1"/>
              <a:t>cael</a:t>
            </a:r>
            <a:r>
              <a:rPr lang="en-GB" sz="1800" dirty="0"/>
              <a:t> </a:t>
            </a:r>
            <a:r>
              <a:rPr lang="en-GB" sz="1800" dirty="0" err="1"/>
              <a:t>cymorth</a:t>
            </a:r>
            <a:r>
              <a:rPr lang="en-GB" sz="1800" dirty="0"/>
              <a:t> a </a:t>
            </a:r>
            <a:r>
              <a:rPr lang="en-GB" sz="1800" dirty="0" err="1"/>
              <a:t>hyfforddiant</a:t>
            </a:r>
            <a:r>
              <a:rPr lang="en-GB" sz="1800" dirty="0"/>
              <a:t> </a:t>
            </a:r>
            <a:r>
              <a:rPr lang="en-GB" sz="1800" dirty="0" err="1"/>
              <a:t>cynhwysfawr</a:t>
            </a:r>
            <a:r>
              <a:rPr lang="en-GB" sz="1800" dirty="0"/>
              <a:t> er </a:t>
            </a:r>
            <a:r>
              <a:rPr lang="en-GB" sz="1800" dirty="0" err="1"/>
              <a:t>mwyn</a:t>
            </a:r>
            <a:r>
              <a:rPr lang="en-GB" sz="1800" dirty="0"/>
              <a:t> </a:t>
            </a:r>
            <a:r>
              <a:rPr lang="en-GB" sz="1800" dirty="0" err="1"/>
              <a:t>cyflawni</a:t>
            </a:r>
            <a:r>
              <a:rPr lang="en-GB" sz="1800" dirty="0"/>
              <a:t> </a:t>
            </a:r>
            <a:r>
              <a:rPr lang="en-GB" sz="1800" dirty="0" err="1"/>
              <a:t>canlyniadau</a:t>
            </a:r>
            <a:r>
              <a:rPr lang="en-GB" sz="1800" dirty="0"/>
              <a:t> o </a:t>
            </a:r>
            <a:r>
              <a:rPr lang="en-GB" sz="1800" dirty="0" err="1"/>
              <a:t>ansawdd</a:t>
            </a:r>
            <a:r>
              <a:rPr lang="en-GB" sz="1800" dirty="0"/>
              <a:t> </a:t>
            </a:r>
            <a:r>
              <a:rPr lang="en-GB" sz="1800" dirty="0" err="1"/>
              <a:t>uchel</a:t>
            </a:r>
            <a:r>
              <a:rPr lang="en-GB" sz="1800" dirty="0"/>
              <a:t> </a:t>
            </a:r>
            <a:r>
              <a:rPr lang="en-GB" sz="1800" dirty="0" err="1"/>
              <a:t>i'r</a:t>
            </a:r>
            <a:r>
              <a:rPr lang="en-GB" sz="1800" dirty="0"/>
              <a:t> </a:t>
            </a:r>
            <a:r>
              <a:rPr lang="en-GB" sz="1800" dirty="0" err="1"/>
              <a:t>bobl</a:t>
            </a:r>
            <a:r>
              <a:rPr lang="en-GB" sz="1800" dirty="0"/>
              <a:t>.</a:t>
            </a:r>
          </a:p>
          <a:p>
            <a:endParaRPr lang="en-GB" sz="1800" dirty="0"/>
          </a:p>
          <a:p>
            <a:pPr marL="0" indent="0">
              <a:buNone/>
            </a:pPr>
            <a:endParaRPr lang="en-GB" sz="1800" dirty="0"/>
          </a:p>
        </p:txBody>
      </p:sp>
      <p:sp>
        <p:nvSpPr>
          <p:cNvPr id="5" name="Text Placeholder 4">
            <a:extLst>
              <a:ext uri="{FF2B5EF4-FFF2-40B4-BE49-F238E27FC236}">
                <a16:creationId xmlns:a16="http://schemas.microsoft.com/office/drawing/2014/main" id="{3C753C49-B669-9AEF-6B7C-972F3520D1AB}"/>
              </a:ext>
            </a:extLst>
          </p:cNvPr>
          <p:cNvSpPr>
            <a:spLocks noGrp="1"/>
          </p:cNvSpPr>
          <p:nvPr>
            <p:ph type="body" sz="quarter" idx="3"/>
          </p:nvPr>
        </p:nvSpPr>
        <p:spPr>
          <a:xfrm>
            <a:off x="6011779" y="185237"/>
            <a:ext cx="5183188" cy="823912"/>
          </a:xfrm>
        </p:spPr>
        <p:txBody>
          <a:bodyPr anchor="ctr"/>
          <a:lstStyle/>
          <a:p>
            <a:r>
              <a:rPr lang="en-US" dirty="0"/>
              <a:t>Descriptions for Gradings of Excellent</a:t>
            </a:r>
            <a:endParaRPr lang="en-GB" dirty="0"/>
          </a:p>
        </p:txBody>
      </p:sp>
      <p:sp>
        <p:nvSpPr>
          <p:cNvPr id="6" name="Content Placeholder 5">
            <a:extLst>
              <a:ext uri="{FF2B5EF4-FFF2-40B4-BE49-F238E27FC236}">
                <a16:creationId xmlns:a16="http://schemas.microsoft.com/office/drawing/2014/main" id="{2403E368-FECA-C363-3EE9-2157084B9BC7}"/>
              </a:ext>
            </a:extLst>
          </p:cNvPr>
          <p:cNvSpPr>
            <a:spLocks noGrp="1"/>
          </p:cNvSpPr>
          <p:nvPr>
            <p:ph sz="quarter" idx="4"/>
          </p:nvPr>
        </p:nvSpPr>
        <p:spPr>
          <a:xfrm>
            <a:off x="6011779" y="1009148"/>
            <a:ext cx="5183188" cy="5423736"/>
          </a:xfrm>
        </p:spPr>
        <p:txBody>
          <a:bodyPr>
            <a:normAutofit fontScale="92500" lnSpcReduction="10000"/>
          </a:bodyPr>
          <a:lstStyle/>
          <a:p>
            <a:r>
              <a:rPr lang="en-GB" sz="1800" dirty="0">
                <a:effectLst/>
                <a:latin typeface="Calibri" panose="020F0502020204030204" pitchFamily="34" charset="0"/>
                <a:ea typeface="Calibri" panose="020F0502020204030204" pitchFamily="34" charset="0"/>
                <a:cs typeface="Arial" panose="020B0604020202020204" pitchFamily="34" charset="0"/>
              </a:rPr>
              <a:t>Outcomes for people who use services are consistently achieved and of high-quality. Service providers actively seek out new options to enable people to have positive experiences and improve their lives. Feedback about the effectiveness of the service describes it as outstanding and/or sector leading. </a:t>
            </a:r>
          </a:p>
          <a:p>
            <a:pPr marL="0" indent="0">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panose="020F0502020204030204" pitchFamily="34" charset="0"/>
                <a:ea typeface="Calibri" panose="020F0502020204030204" pitchFamily="34" charset="0"/>
                <a:cs typeface="Arial" panose="020B0604020202020204" pitchFamily="34" charset="0"/>
              </a:rPr>
              <a:t>The quality care and support provided is outstanding and/or sector leading.  Care and support is designed through involvement with people and tailored to achieve their personal outcomes. Lessons are learned/shared with others to improve services. The service provider actively seeks out opportunities to learn and share good practice across the sector. </a:t>
            </a:r>
          </a:p>
          <a:p>
            <a:endParaRPr lang="en-GB" sz="1800" dirty="0">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panose="020F0502020204030204" pitchFamily="34" charset="0"/>
                <a:ea typeface="Calibri" panose="020F0502020204030204" pitchFamily="34" charset="0"/>
                <a:cs typeface="Arial" panose="020B0604020202020204" pitchFamily="34" charset="0"/>
              </a:rPr>
              <a:t>Leadership and management of the service is outstanding and/or sector leading. Innovative leadership, governance and the positive culture it creates drive and improve outcomes. Highly motivated, skilled and stable staff group who receive comprehensive support and training in order to deliver high-quality outcomes for people.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7" name="Picture 26" descr="C:\Users\Anybody\64864_1419345788322790_1852331229_n11.jpg">
            <a:extLst>
              <a:ext uri="{FF2B5EF4-FFF2-40B4-BE49-F238E27FC236}">
                <a16:creationId xmlns:a16="http://schemas.microsoft.com/office/drawing/2014/main" id="{D945AD4E-0A5E-13EC-777C-34D7CFE4A4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1785" y="5706978"/>
            <a:ext cx="1525363" cy="102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09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CC8F59-2355-DF82-1F03-0491F023EC1A}"/>
              </a:ext>
            </a:extLst>
          </p:cNvPr>
          <p:cNvSpPr>
            <a:spLocks noGrp="1"/>
          </p:cNvSpPr>
          <p:nvPr>
            <p:ph type="body" idx="1"/>
          </p:nvPr>
        </p:nvSpPr>
        <p:spPr>
          <a:xfrm>
            <a:off x="679367" y="185237"/>
            <a:ext cx="5332412" cy="823912"/>
          </a:xfrm>
        </p:spPr>
        <p:txBody>
          <a:bodyPr>
            <a:normAutofit/>
          </a:bodyPr>
          <a:lstStyle/>
          <a:p>
            <a:r>
              <a:rPr lang="cy-GB" b="1" kern="100" dirty="0">
                <a:effectLst/>
                <a:latin typeface="Calibri" panose="020F0502020204030204" pitchFamily="34" charset="0"/>
                <a:ea typeface="Calibri" panose="020F0502020204030204" pitchFamily="34" charset="0"/>
                <a:cs typeface="Times New Roman" panose="02020603050405020304" pitchFamily="18" charset="0"/>
              </a:rPr>
              <a:t>Gwybodaeth ar gyfer yr ymweliad cyntaf</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D0644E9B-6FFF-23C6-E957-9F49522F60E3}"/>
              </a:ext>
            </a:extLst>
          </p:cNvPr>
          <p:cNvSpPr>
            <a:spLocks noGrp="1"/>
          </p:cNvSpPr>
          <p:nvPr>
            <p:ph sz="half" idx="2"/>
          </p:nvPr>
        </p:nvSpPr>
        <p:spPr>
          <a:xfrm>
            <a:off x="679367" y="1009148"/>
            <a:ext cx="5157787" cy="5267325"/>
          </a:xfrm>
        </p:spPr>
        <p:txBody>
          <a:bodyPr>
            <a:normAutofit/>
          </a:bodyPr>
          <a:lstStyle/>
          <a:p>
            <a:endParaRPr lang="en-GB" sz="1800" dirty="0"/>
          </a:p>
          <a:p>
            <a:pPr marL="0" indent="0">
              <a:buNone/>
            </a:pPr>
            <a:endParaRPr lang="en-GB" sz="1800" dirty="0"/>
          </a:p>
        </p:txBody>
      </p:sp>
      <p:sp>
        <p:nvSpPr>
          <p:cNvPr id="5" name="Text Placeholder 4">
            <a:extLst>
              <a:ext uri="{FF2B5EF4-FFF2-40B4-BE49-F238E27FC236}">
                <a16:creationId xmlns:a16="http://schemas.microsoft.com/office/drawing/2014/main" id="{3C753C49-B669-9AEF-6B7C-972F3520D1AB}"/>
              </a:ext>
            </a:extLst>
          </p:cNvPr>
          <p:cNvSpPr>
            <a:spLocks noGrp="1"/>
          </p:cNvSpPr>
          <p:nvPr>
            <p:ph type="body" sz="quarter" idx="3"/>
          </p:nvPr>
        </p:nvSpPr>
        <p:spPr>
          <a:xfrm>
            <a:off x="6739592" y="185235"/>
            <a:ext cx="5183188" cy="823912"/>
          </a:xfrm>
        </p:spPr>
        <p:txBody>
          <a:bodyPr/>
          <a:lstStyle/>
          <a:p>
            <a:r>
              <a:rPr lang="en-US" dirty="0"/>
              <a:t>Information for the initial visit</a:t>
            </a:r>
            <a:endParaRPr lang="en-GB" dirty="0"/>
          </a:p>
        </p:txBody>
      </p:sp>
      <p:pic>
        <p:nvPicPr>
          <p:cNvPr id="7" name="Picture 26" descr="C:\Users\Anybody\64864_1419345788322790_1852331229_n11.jpg">
            <a:extLst>
              <a:ext uri="{FF2B5EF4-FFF2-40B4-BE49-F238E27FC236}">
                <a16:creationId xmlns:a16="http://schemas.microsoft.com/office/drawing/2014/main" id="{D945AD4E-0A5E-13EC-777C-34D7CFE4A4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7183" y="5840413"/>
            <a:ext cx="1438693" cy="96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2403E368-FECA-C363-3EE9-2157084B9BC7}"/>
              </a:ext>
            </a:extLst>
          </p:cNvPr>
          <p:cNvSpPr>
            <a:spLocks noGrp="1"/>
          </p:cNvSpPr>
          <p:nvPr>
            <p:ph sz="quarter" idx="4"/>
          </p:nvPr>
        </p:nvSpPr>
        <p:spPr>
          <a:xfrm>
            <a:off x="6640403" y="1009147"/>
            <a:ext cx="5183188" cy="6097427"/>
          </a:xfrm>
        </p:spPr>
        <p:txBody>
          <a:bodyPr>
            <a:normAutofit/>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Generic data and Information about people receiving support- Information about services, staff data, staff turnover rates etc.</a:t>
            </a: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Policy files and Staff handbook</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Staff training matrix</a:t>
            </a:r>
            <a:r>
              <a:rPr lang="en-GB" sz="1800" kern="100" dirty="0">
                <a:latin typeface="Calibri" panose="020F0502020204030204" pitchFamily="34" charset="0"/>
                <a:ea typeface="Calibri" panose="020F0502020204030204" pitchFamily="34" charset="0"/>
                <a:cs typeface="Times New Roman" panose="02020603050405020304" pitchFamily="18" charset="0"/>
              </a:rPr>
              <a:t> and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Staff supervision matrix</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Quality assurance report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RI visit reports  </a:t>
            </a: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Quality of Care review reports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Resources reports</a:t>
            </a:r>
            <a:r>
              <a:rPr lang="en-US" sz="1800" kern="100" dirty="0">
                <a:latin typeface="Calibri" panose="020F05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2" name="Content Placeholder 5">
            <a:extLst>
              <a:ext uri="{FF2B5EF4-FFF2-40B4-BE49-F238E27FC236}">
                <a16:creationId xmlns:a16="http://schemas.microsoft.com/office/drawing/2014/main" id="{1B0816AE-6023-73F1-CC29-108073F45FDF}"/>
              </a:ext>
            </a:extLst>
          </p:cNvPr>
          <p:cNvSpPr txBox="1">
            <a:spLocks/>
          </p:cNvSpPr>
          <p:nvPr/>
        </p:nvSpPr>
        <p:spPr>
          <a:xfrm>
            <a:off x="504741" y="1009148"/>
            <a:ext cx="6060225" cy="60974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cy-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Gwybodaeth a data cyffredinol ynghylch pobl sy’n cael cymorth - Gwybodaeth ynghylch gwasanaethau, data staff, cyfraddau trosiant staff etc.</a:t>
            </a:r>
            <a:endPar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cy-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Ffeiliau polisi a Llawlyfr staff</a:t>
            </a:r>
            <a:endPar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cy-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Matrics hyfforddiant staff a Matrics goruchwylio staff</a:t>
            </a:r>
            <a:endPar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cy-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Adroddiad sicrhau ansawdd</a:t>
            </a:r>
            <a:endPar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cy-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Adroddiadau ymweliad Unigolion Cyfrifol  </a:t>
            </a:r>
            <a:endPar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cy-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Adroddiadau adolygu Ansawdd Gofal </a:t>
            </a:r>
            <a:endPar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342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cy-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Adroddiadau adnoddau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3782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CC8F59-2355-DF82-1F03-0491F023EC1A}"/>
              </a:ext>
            </a:extLst>
          </p:cNvPr>
          <p:cNvSpPr>
            <a:spLocks noGrp="1"/>
          </p:cNvSpPr>
          <p:nvPr>
            <p:ph type="body" idx="1"/>
          </p:nvPr>
        </p:nvSpPr>
        <p:spPr>
          <a:xfrm>
            <a:off x="679367" y="185237"/>
            <a:ext cx="5157787" cy="823912"/>
          </a:xfrm>
        </p:spPr>
        <p:txBody>
          <a:bodyPr anchor="ctr">
            <a:normAutofit/>
          </a:bodyPr>
          <a:lstStyle/>
          <a:p>
            <a:r>
              <a:rPr lang="cy-GB" sz="2800" b="1" kern="100" dirty="0">
                <a:effectLst/>
                <a:latin typeface="Calibri" panose="020F0502020204030204" pitchFamily="34" charset="0"/>
                <a:ea typeface="Calibri" panose="020F0502020204030204" pitchFamily="34" charset="0"/>
                <a:cs typeface="Times New Roman" panose="02020603050405020304" pitchFamily="18" charset="0"/>
              </a:rPr>
              <a:t>Ceisio Safbwyntiau Pobl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D0644E9B-6FFF-23C6-E957-9F49522F60E3}"/>
              </a:ext>
            </a:extLst>
          </p:cNvPr>
          <p:cNvSpPr>
            <a:spLocks noGrp="1"/>
          </p:cNvSpPr>
          <p:nvPr>
            <p:ph sz="half" idx="2"/>
          </p:nvPr>
        </p:nvSpPr>
        <p:spPr>
          <a:xfrm>
            <a:off x="679367" y="1009148"/>
            <a:ext cx="5157787" cy="5267325"/>
          </a:xfrm>
        </p:spPr>
        <p:txBody>
          <a:bodyPr>
            <a:normAutofit/>
          </a:bodyPr>
          <a:lstStyle/>
          <a:p>
            <a:endParaRPr lang="en-GB" sz="1800" dirty="0"/>
          </a:p>
          <a:p>
            <a:pPr marL="0" indent="0">
              <a:buNone/>
            </a:pPr>
            <a:endParaRPr lang="en-GB" sz="1800" dirty="0"/>
          </a:p>
        </p:txBody>
      </p:sp>
      <p:sp>
        <p:nvSpPr>
          <p:cNvPr id="5" name="Text Placeholder 4">
            <a:extLst>
              <a:ext uri="{FF2B5EF4-FFF2-40B4-BE49-F238E27FC236}">
                <a16:creationId xmlns:a16="http://schemas.microsoft.com/office/drawing/2014/main" id="{3C753C49-B669-9AEF-6B7C-972F3520D1AB}"/>
              </a:ext>
            </a:extLst>
          </p:cNvPr>
          <p:cNvSpPr>
            <a:spLocks noGrp="1"/>
          </p:cNvSpPr>
          <p:nvPr>
            <p:ph type="body" sz="quarter" idx="3"/>
          </p:nvPr>
        </p:nvSpPr>
        <p:spPr>
          <a:xfrm>
            <a:off x="6687148" y="185237"/>
            <a:ext cx="5183188" cy="823912"/>
          </a:xfrm>
        </p:spPr>
        <p:txBody>
          <a:bodyPr anchor="ctr">
            <a:normAutofit/>
          </a:bodyPr>
          <a:lstStyle/>
          <a:p>
            <a:r>
              <a:rPr lang="en-US" sz="2800" dirty="0"/>
              <a:t>Seeking views of People </a:t>
            </a:r>
            <a:endParaRPr lang="en-GB" sz="2800" dirty="0"/>
          </a:p>
        </p:txBody>
      </p:sp>
      <p:sp>
        <p:nvSpPr>
          <p:cNvPr id="6" name="Content Placeholder 5">
            <a:extLst>
              <a:ext uri="{FF2B5EF4-FFF2-40B4-BE49-F238E27FC236}">
                <a16:creationId xmlns:a16="http://schemas.microsoft.com/office/drawing/2014/main" id="{2403E368-FECA-C363-3EE9-2157084B9BC7}"/>
              </a:ext>
            </a:extLst>
          </p:cNvPr>
          <p:cNvSpPr>
            <a:spLocks noGrp="1"/>
          </p:cNvSpPr>
          <p:nvPr>
            <p:ph sz="quarter" idx="4"/>
          </p:nvPr>
        </p:nvSpPr>
        <p:spPr>
          <a:xfrm>
            <a:off x="6564536" y="1009148"/>
            <a:ext cx="5183188" cy="3917959"/>
          </a:xfrm>
        </p:spPr>
        <p:txBody>
          <a:bodyPr>
            <a:normAutofit/>
          </a:bodyPr>
          <a:lstStyle/>
          <a:p>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Feedback is sought from individuals, staff, families and professionals. </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Surveys online for staff, families/friends.</a:t>
            </a:r>
          </a:p>
          <a:p>
            <a:pPr>
              <a:lnSpc>
                <a:spcPct val="107000"/>
              </a:lnSpc>
            </a:pPr>
            <a:r>
              <a:rPr lang="en-US" sz="1800" i="0" dirty="0">
                <a:effectLst/>
                <a:latin typeface="Calibri" panose="020F0502020204030204" pitchFamily="34" charset="0"/>
                <a:ea typeface="Calibri" panose="020F0502020204030204" pitchFamily="34" charset="0"/>
                <a:cs typeface="Calibri" panose="020F0502020204030204" pitchFamily="34" charset="0"/>
              </a:rPr>
              <a:t>Make a note of any people that are unable to complete the online questionnaire and who want to provide feedback. Our inspector contacted them </a:t>
            </a:r>
            <a:r>
              <a:rPr lang="en-US" sz="1800" dirty="0">
                <a:latin typeface="Calibri" panose="020F0502020204030204" pitchFamily="34" charset="0"/>
                <a:ea typeface="Calibri" panose="020F0502020204030204" pitchFamily="34" charset="0"/>
                <a:cs typeface="Calibri" panose="020F0502020204030204" pitchFamily="34" charset="0"/>
              </a:rPr>
              <a:t>so their views were included. </a:t>
            </a:r>
            <a:endParaRPr lang="en-US" sz="1800" i="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US" sz="1200" b="1" kern="100" dirty="0">
              <a:solidFill>
                <a:srgbClr val="333333"/>
              </a:solidFill>
              <a:latin typeface="Helvetica Neue"/>
              <a:ea typeface="Calibri" panose="020F0502020204030204" pitchFamily="34" charset="0"/>
              <a:cs typeface="Times New Roman" panose="02020603050405020304" pitchFamily="18" charset="0"/>
            </a:endParaRPr>
          </a:p>
          <a:p>
            <a:pPr>
              <a:lnSpc>
                <a:spcPct val="107000"/>
              </a:lnSpc>
            </a:pPr>
            <a:r>
              <a:rPr lang="en-US" sz="1800" b="1" kern="100" dirty="0">
                <a:effectLst/>
                <a:ea typeface="Calibri" panose="020F0502020204030204" pitchFamily="34" charset="0"/>
                <a:cs typeface="Times New Roman" panose="02020603050405020304" pitchFamily="18" charset="0"/>
              </a:rPr>
              <a:t>Feedback can be provided at any time using the links</a:t>
            </a:r>
          </a:p>
          <a:p>
            <a:endParaRPr lang="en-US" sz="1800" b="1" kern="100" dirty="0">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7" name="Picture 26" descr="C:\Users\Anybody\64864_1419345788322790_1852331229_n11.jpg">
            <a:extLst>
              <a:ext uri="{FF2B5EF4-FFF2-40B4-BE49-F238E27FC236}">
                <a16:creationId xmlns:a16="http://schemas.microsoft.com/office/drawing/2014/main" id="{D945AD4E-0A5E-13EC-777C-34D7CFE4A4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1785" y="5706978"/>
            <a:ext cx="1525363" cy="102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5">
            <a:extLst>
              <a:ext uri="{FF2B5EF4-FFF2-40B4-BE49-F238E27FC236}">
                <a16:creationId xmlns:a16="http://schemas.microsoft.com/office/drawing/2014/main" id="{41ED27F2-482E-4D9B-0679-B82C9F62EFE4}"/>
              </a:ext>
            </a:extLst>
          </p:cNvPr>
          <p:cNvSpPr txBox="1">
            <a:spLocks/>
          </p:cNvSpPr>
          <p:nvPr/>
        </p:nvSpPr>
        <p:spPr>
          <a:xfrm>
            <a:off x="444276" y="1009148"/>
            <a:ext cx="5782353" cy="39179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cy-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Ceisir adborth gan unigolion, staff, teuluoedd a gweithwyr proffesiynol. </a:t>
            </a:r>
            <a:endPar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cy-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Arolygon ar-lein ar gyfer staff, teuluoedd/ffrindiau.</a:t>
            </a:r>
            <a:endPar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cy-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Gwneud nodyn o unrhyw un nad yw’n gallu cwblhau’r holiadur ar-lein a phwy sydd eisiau cynnig adborth. Cysylltodd ein harolwg â nhw, fel bod eu barn wedi’i chynnwys. </a:t>
            </a:r>
            <a:endPar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cy-GB"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Gellir cyflwyno adborth ar unrhyw adeg gan ddefnyddio’r dolenni</a:t>
            </a:r>
            <a:endPar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2359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0644E9B-6FFF-23C6-E957-9F49522F60E3}"/>
              </a:ext>
            </a:extLst>
          </p:cNvPr>
          <p:cNvSpPr>
            <a:spLocks noGrp="1"/>
          </p:cNvSpPr>
          <p:nvPr>
            <p:ph sz="half" idx="2"/>
          </p:nvPr>
        </p:nvSpPr>
        <p:spPr>
          <a:xfrm>
            <a:off x="386361" y="387140"/>
            <a:ext cx="5621408" cy="5267325"/>
          </a:xfrm>
        </p:spPr>
        <p:txBody>
          <a:bodyPr>
            <a:normAutofit fontScale="92500" lnSpcReduction="20000"/>
          </a:bodyPr>
          <a:lstStyle/>
          <a:p>
            <a:pPr marL="0" indent="0">
              <a:lnSpc>
                <a:spcPct val="107000"/>
              </a:lnSpc>
              <a:spcAft>
                <a:spcPts val="800"/>
              </a:spcAft>
              <a:buNone/>
            </a:pPr>
            <a:r>
              <a:rPr lang="cy-GB" sz="1800" b="1" i="1" kern="100" dirty="0">
                <a:effectLst/>
                <a:latin typeface="Calibri" panose="020F0502020204030204" pitchFamily="34" charset="0"/>
                <a:ea typeface="Calibri" panose="020F0502020204030204" pitchFamily="34" charset="0"/>
                <a:cs typeface="Times New Roman" panose="02020603050405020304" pitchFamily="18" charset="0"/>
              </a:rPr>
              <a:t>“Bydd yr arolygiad yn canolbwyntio’n benodol ar y deilliannau sydd wedi'u cyflawni gan unigolion sy’n defnyddio’r gwasanaeth.”</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cy-GB" sz="1800" b="1" i="1" kern="100" dirty="0">
                <a:effectLst/>
                <a:latin typeface="Calibri" panose="020F0502020204030204" pitchFamily="34" charset="0"/>
                <a:ea typeface="Calibri" panose="020F0502020204030204" pitchFamily="34" charset="0"/>
                <a:cs typeface="Times New Roman" panose="02020603050405020304" pitchFamily="18" charset="0"/>
              </a:rPr>
              <a:t>Tystiolaeth:</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30400" lvl="0" indent="-230400">
              <a:lnSpc>
                <a:spcPct val="107000"/>
              </a:lnSpc>
              <a:spcAft>
                <a:spcPts val="800"/>
              </a:spcAft>
              <a:buFont typeface="Arial" panose="020B0604020202020204" pitchFamily="34" charset="0"/>
              <a:buChar char="•"/>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bod lleisiau pobl sy’n defnyddio’r gwasanaethau'n cael y statws uchaf.</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30400" lvl="0" indent="-230400">
              <a:spcAft>
                <a:spcPts val="800"/>
              </a:spcAft>
              <a:buFont typeface="Arial" panose="020B0604020202020204" pitchFamily="34" charset="0"/>
              <a:buChar char="•"/>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bod deilliannau’n cael eu personoleiddio, eu cyd-gynhyrchu, y gwaith paratoi sy’n cael ei wneud cyn inni ddechrau cefnogi rhywun, a'r effaith.</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30400" lvl="0" indent="-230400">
              <a:lnSpc>
                <a:spcPct val="107000"/>
              </a:lnSpc>
              <a:spcAft>
                <a:spcPts val="800"/>
              </a:spcAft>
              <a:buFont typeface="Arial" panose="020B0604020202020204" pitchFamily="34" charset="0"/>
              <a:buChar char="•"/>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bod pobl yn cael y cymorth iawn i fyw y bywyd maent yn dewis ei fyw.</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30400" lvl="0" indent="-230400">
              <a:lnSpc>
                <a:spcPct val="107000"/>
              </a:lnSpc>
              <a:spcAft>
                <a:spcPts val="800"/>
              </a:spcAft>
              <a:buFont typeface="Arial" panose="020B0604020202020204" pitchFamily="34" charset="0"/>
              <a:buChar char="•"/>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bod staff yn cael y cymorth iawn i ddatblygu yn eu rolau.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30400" lvl="0" indent="-230400">
              <a:lnSpc>
                <a:spcPct val="107000"/>
              </a:lnSpc>
              <a:spcAft>
                <a:spcPts val="800"/>
              </a:spcAft>
              <a:buFont typeface="Arial" panose="020B0604020202020204" pitchFamily="34" charset="0"/>
              <a:buChar char="•"/>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bod gan yr elusen ddiwylliant sy’n galluogi arloesedd.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30400" lvl="0" indent="-230400">
              <a:lnSpc>
                <a:spcPct val="107000"/>
              </a:lnSpc>
              <a:spcAft>
                <a:spcPts val="800"/>
              </a:spcAft>
              <a:buFont typeface="Arial" panose="020B0604020202020204" pitchFamily="34" charset="0"/>
              <a:buChar char="•"/>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bod dysg yn cael ei rhannu, drwy weithio ag eraill ar brosiectau a rhannu gwybodaeth ag eraill.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dirty="0"/>
          </a:p>
        </p:txBody>
      </p:sp>
      <p:sp>
        <p:nvSpPr>
          <p:cNvPr id="6" name="Content Placeholder 5">
            <a:extLst>
              <a:ext uri="{FF2B5EF4-FFF2-40B4-BE49-F238E27FC236}">
                <a16:creationId xmlns:a16="http://schemas.microsoft.com/office/drawing/2014/main" id="{2403E368-FECA-C363-3EE9-2157084B9BC7}"/>
              </a:ext>
            </a:extLst>
          </p:cNvPr>
          <p:cNvSpPr>
            <a:spLocks noGrp="1"/>
          </p:cNvSpPr>
          <p:nvPr>
            <p:ph sz="quarter" idx="4"/>
          </p:nvPr>
        </p:nvSpPr>
        <p:spPr>
          <a:xfrm>
            <a:off x="6102426" y="387140"/>
            <a:ext cx="5621408" cy="5423736"/>
          </a:xfrm>
        </p:spPr>
        <p:txBody>
          <a:bodyPr>
            <a:normAutofit fontScale="92500" lnSpcReduction="10000"/>
          </a:bodyPr>
          <a:lstStyle/>
          <a:p>
            <a:pPr marL="0" indent="0">
              <a:lnSpc>
                <a:spcPct val="107000"/>
              </a:lnSpc>
              <a:spcAft>
                <a:spcPts val="800"/>
              </a:spcAft>
              <a:buNone/>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“The inspection will particularly consider the outcomes being achieved by individuals who use the service.”</a:t>
            </a:r>
            <a:endParaRPr lang="en-GB" sz="18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br>
              <a:rPr lang="en-US" sz="1800" b="1" i="1" kern="100" dirty="0">
                <a:latin typeface="Calibri" panose="020F0502020204030204" pitchFamily="34" charset="0"/>
                <a:ea typeface="Calibri" panose="020F0502020204030204" pitchFamily="34" charset="0"/>
                <a:cs typeface="Times New Roman" panose="02020603050405020304" pitchFamily="18" charset="0"/>
              </a:rPr>
            </a:br>
            <a:r>
              <a:rPr lang="en-US" sz="1800" b="1" i="1" kern="100" dirty="0">
                <a:latin typeface="Calibri" panose="020F0502020204030204" pitchFamily="34" charset="0"/>
                <a:ea typeface="Calibri" panose="020F0502020204030204" pitchFamily="34" charset="0"/>
                <a:cs typeface="Times New Roman" panose="02020603050405020304" pitchFamily="18" charset="0"/>
              </a:rPr>
              <a:t>Providing </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Evidence:</a:t>
            </a:r>
            <a:endParaRPr lang="en-US" sz="1800" b="1" i="1" kern="1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that the voices of people who use the services are given the highest status.</a:t>
            </a:r>
          </a:p>
          <a:p>
            <a:pPr>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that outcomes are </a:t>
            </a:r>
            <a:r>
              <a:rPr lang="en-US" sz="1800" kern="100" dirty="0" err="1">
                <a:latin typeface="Calibri" panose="020F0502020204030204" pitchFamily="34" charset="0"/>
                <a:ea typeface="Calibri" panose="020F0502020204030204" pitchFamily="34" charset="0"/>
                <a:cs typeface="Times New Roman" panose="02020603050405020304" pitchFamily="18" charset="0"/>
              </a:rPr>
              <a:t>personalised</a:t>
            </a:r>
            <a:r>
              <a:rPr lang="en-US" sz="1800" kern="100" dirty="0">
                <a:latin typeface="Calibri" panose="020F0502020204030204" pitchFamily="34" charset="0"/>
                <a:ea typeface="Calibri" panose="020F0502020204030204" pitchFamily="34" charset="0"/>
                <a:cs typeface="Times New Roman" panose="02020603050405020304" pitchFamily="18" charset="0"/>
              </a:rPr>
              <a:t>, coproduced, the preparation work that takes place before we start to support someone and the impact.</a:t>
            </a:r>
          </a:p>
          <a:p>
            <a:pPr>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that people are given the right support to live the life they choose.</a:t>
            </a:r>
          </a:p>
          <a:p>
            <a:pPr>
              <a:spcAft>
                <a:spcPts val="800"/>
              </a:spcAft>
            </a:pPr>
            <a:r>
              <a:rPr lang="en-US" sz="1800" b="0" i="0" dirty="0">
                <a:solidFill>
                  <a:srgbClr val="000000"/>
                </a:solidFill>
                <a:effectLst/>
              </a:rPr>
              <a:t>that staff are given the right support to develop in their roles</a:t>
            </a:r>
            <a:endParaRPr lang="en-US" sz="1800" kern="100" dirty="0">
              <a:ea typeface="Calibri" panose="020F0502020204030204" pitchFamily="34" charset="0"/>
              <a:cs typeface="Times New Roman" panose="02020603050405020304" pitchFamily="18" charset="0"/>
            </a:endParaRPr>
          </a:p>
          <a:p>
            <a:pPr>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 the charity has a culture where innovation can happen. </a:t>
            </a:r>
          </a:p>
          <a:p>
            <a:pPr>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that learning is shared, working with others on projects and sharing knowledge with others.</a:t>
            </a:r>
          </a:p>
          <a:p>
            <a:pPr>
              <a:lnSpc>
                <a:spcPct val="120000"/>
              </a:lnSpc>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kern="100" dirty="0">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7" name="Picture 26" descr="C:\Users\Anybody\64864_1419345788322790_1852331229_n11.jpg">
            <a:extLst>
              <a:ext uri="{FF2B5EF4-FFF2-40B4-BE49-F238E27FC236}">
                <a16:creationId xmlns:a16="http://schemas.microsoft.com/office/drawing/2014/main" id="{D945AD4E-0A5E-13EC-777C-34D7CFE4A4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5087" y="5774781"/>
            <a:ext cx="1525363" cy="102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52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CC8F59-2355-DF82-1F03-0491F023EC1A}"/>
              </a:ext>
            </a:extLst>
          </p:cNvPr>
          <p:cNvSpPr>
            <a:spLocks noGrp="1"/>
          </p:cNvSpPr>
          <p:nvPr>
            <p:ph type="body" idx="1"/>
          </p:nvPr>
        </p:nvSpPr>
        <p:spPr>
          <a:xfrm>
            <a:off x="679367" y="185237"/>
            <a:ext cx="5157787" cy="823912"/>
          </a:xfrm>
        </p:spPr>
        <p:txBody>
          <a:bodyPr anchor="ctr">
            <a:normAutofit/>
          </a:bodyPr>
          <a:lstStyle/>
          <a:p>
            <a:r>
              <a:rPr lang="cy-GB" b="1" kern="100" dirty="0">
                <a:effectLst/>
                <a:latin typeface="Calibri" panose="020F0502020204030204" pitchFamily="34" charset="0"/>
                <a:ea typeface="Calibri" panose="020F0502020204030204" pitchFamily="34" charset="0"/>
                <a:cs typeface="Times New Roman" panose="02020603050405020304" pitchFamily="18" charset="0"/>
              </a:rPr>
              <a:t>Gwybodaeth Ychwanegol ar Gael</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D0644E9B-6FFF-23C6-E957-9F49522F60E3}"/>
              </a:ext>
            </a:extLst>
          </p:cNvPr>
          <p:cNvSpPr>
            <a:spLocks noGrp="1"/>
          </p:cNvSpPr>
          <p:nvPr>
            <p:ph sz="half" idx="2"/>
          </p:nvPr>
        </p:nvSpPr>
        <p:spPr>
          <a:xfrm>
            <a:off x="679367" y="1009148"/>
            <a:ext cx="5675481" cy="5267325"/>
          </a:xfrm>
        </p:spPr>
        <p:txBody>
          <a:bodyPr>
            <a:normAutofit fontScale="92500" lnSpcReduction="10000"/>
          </a:bodyPr>
          <a:lstStyle/>
          <a:p>
            <a:pPr marL="230400" lvl="0" indent="-230400">
              <a:spcAft>
                <a:spcPts val="800"/>
              </a:spcAft>
              <a:buFont typeface="Arial" panose="020B0604020202020204" pitchFamily="34" charset="0"/>
              <a:buChar char="•"/>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Fideos o bobl yn adrodd eu straeon eu hunain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30400" lvl="0" indent="-230400">
              <a:spcAft>
                <a:spcPts val="800"/>
              </a:spcAft>
              <a:buFont typeface="Arial" panose="020B0604020202020204" pitchFamily="34" charset="0"/>
              <a:buChar char="•"/>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Fideo o’r pandemig gyda chyfraniadau gan bobl sy’n cael cymorth, eu staff, teuluoedd ac ymddiriedolwyr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30400" lvl="0" indent="-230400">
              <a:spcAft>
                <a:spcPts val="800"/>
              </a:spcAft>
              <a:buFont typeface="Arial" panose="020B0604020202020204" pitchFamily="34" charset="0"/>
              <a:buChar char="•"/>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Gwybodaeth wedi’i pharatoi gan bobl sy’n cael cymorth ar gyfer pobl eraill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30400" indent="-230400">
              <a:spcAft>
                <a:spcPts val="800"/>
              </a:spcAft>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Astudiaethau achos, cynnydd a ddangosir ar y system gofal electronig.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30400" lvl="0" indent="-230400">
              <a:spcAft>
                <a:spcPts val="800"/>
              </a:spcAft>
              <a:buFont typeface="Arial" panose="020B0604020202020204" pitchFamily="34" charset="0"/>
              <a:buChar char="•"/>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Lluniau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30400" lvl="0" indent="-230400">
              <a:spcAft>
                <a:spcPts val="800"/>
              </a:spcAft>
              <a:buFont typeface="Arial" panose="020B0604020202020204" pitchFamily="34" charset="0"/>
              <a:buChar char="•"/>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Gwybodaeth yn yr adroddiadau Adolygu Ansawdd Gofal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30400" lvl="0" indent="-230400">
              <a:spcAft>
                <a:spcPts val="800"/>
              </a:spcAft>
              <a:buFont typeface="Arial" panose="020B0604020202020204" pitchFamily="34" charset="0"/>
              <a:buChar char="•"/>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Tystiolaeth o adroddiadau ymweliad Unigolion Cyfrifol (gan ddefnyddio safonau REACH)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30400" lvl="0" indent="-230400">
              <a:spcAft>
                <a:spcPts val="800"/>
              </a:spcAft>
              <a:buFont typeface="Arial" panose="020B0604020202020204" pitchFamily="34" charset="0"/>
              <a:buChar char="•"/>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Manylion unrhyw brosiect a gweithio a chwrdd ag eraill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30400" lvl="0" indent="-230400">
              <a:spcAft>
                <a:spcPts val="800"/>
              </a:spcAft>
              <a:buFont typeface="Arial" panose="020B0604020202020204" pitchFamily="34" charset="0"/>
              <a:buChar char="•"/>
              <a:tabLst>
                <a:tab pos="457200" algn="l"/>
              </a:tabLst>
            </a:pPr>
            <a:r>
              <a:rPr lang="cy-GB" sz="1800" kern="100" dirty="0">
                <a:effectLst/>
                <a:latin typeface="Calibri" panose="020F0502020204030204" pitchFamily="34" charset="0"/>
                <a:ea typeface="Calibri" panose="020F0502020204030204" pitchFamily="34" charset="0"/>
                <a:cs typeface="Times New Roman" panose="02020603050405020304" pitchFamily="18" charset="0"/>
              </a:rPr>
              <a:t>Gwybodaeth ynghylch unrhyw gyfarfodydd allanol gyda llunwyr polisïau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dirty="0"/>
          </a:p>
        </p:txBody>
      </p:sp>
      <p:sp>
        <p:nvSpPr>
          <p:cNvPr id="5" name="Text Placeholder 4">
            <a:extLst>
              <a:ext uri="{FF2B5EF4-FFF2-40B4-BE49-F238E27FC236}">
                <a16:creationId xmlns:a16="http://schemas.microsoft.com/office/drawing/2014/main" id="{3C753C49-B669-9AEF-6B7C-972F3520D1AB}"/>
              </a:ext>
            </a:extLst>
          </p:cNvPr>
          <p:cNvSpPr>
            <a:spLocks noGrp="1"/>
          </p:cNvSpPr>
          <p:nvPr>
            <p:ph type="body" sz="quarter" idx="3"/>
          </p:nvPr>
        </p:nvSpPr>
        <p:spPr>
          <a:xfrm>
            <a:off x="6461722" y="185237"/>
            <a:ext cx="5183188" cy="823912"/>
          </a:xfrm>
        </p:spPr>
        <p:txBody>
          <a:bodyPr anchor="ctr"/>
          <a:lstStyle/>
          <a:p>
            <a:r>
              <a:rPr lang="en-US" dirty="0"/>
              <a:t>Additional Information Available</a:t>
            </a:r>
            <a:endParaRPr lang="en-GB" dirty="0"/>
          </a:p>
        </p:txBody>
      </p:sp>
      <p:pic>
        <p:nvPicPr>
          <p:cNvPr id="7" name="Picture 26" descr="C:\Users\Anybody\64864_1419345788322790_1852331229_n11.jpg">
            <a:extLst>
              <a:ext uri="{FF2B5EF4-FFF2-40B4-BE49-F238E27FC236}">
                <a16:creationId xmlns:a16="http://schemas.microsoft.com/office/drawing/2014/main" id="{D945AD4E-0A5E-13EC-777C-34D7CFE4A4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318" y="5803598"/>
            <a:ext cx="1525363" cy="102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2403E368-FECA-C363-3EE9-2157084B9BC7}"/>
              </a:ext>
            </a:extLst>
          </p:cNvPr>
          <p:cNvSpPr>
            <a:spLocks noGrp="1"/>
          </p:cNvSpPr>
          <p:nvPr>
            <p:ph sz="quarter" idx="4"/>
          </p:nvPr>
        </p:nvSpPr>
        <p:spPr>
          <a:xfrm>
            <a:off x="6584978" y="1002296"/>
            <a:ext cx="5183188" cy="5423736"/>
          </a:xfrm>
        </p:spPr>
        <p:txBody>
          <a:bodyPr>
            <a:normAutofit lnSpcReduction="10000"/>
          </a:bodyPr>
          <a:lstStyle/>
          <a:p>
            <a:pPr>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Videos of people telling their own stories </a:t>
            </a:r>
          </a:p>
          <a:p>
            <a:pPr>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Pandemic video with contributions from people receiving support, their staff, families and trustees</a:t>
            </a:r>
          </a:p>
          <a:p>
            <a:pPr>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Information prepared by people receiving support for others</a:t>
            </a:r>
          </a:p>
          <a:p>
            <a:pPr>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Case studies, </a:t>
            </a:r>
            <a:r>
              <a:rPr lang="en-US" sz="1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a:t>
            </a:r>
            <a:r>
              <a:rPr lang="en-US" sz="1800" b="0" i="0" dirty="0">
                <a:solidFill>
                  <a:srgbClr val="000000"/>
                </a:solidFill>
                <a:effectLst/>
              </a:rPr>
              <a:t>rogress shown on the electronic care system.</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Photographs </a:t>
            </a:r>
          </a:p>
          <a:p>
            <a:pPr>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Evidence from the quality of Care Review reports </a:t>
            </a:r>
          </a:p>
          <a:p>
            <a:pPr>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Evidence from RI visit reports (using REACH standards)</a:t>
            </a:r>
          </a:p>
          <a:p>
            <a:pPr>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Details of any projects and working and meeting with others</a:t>
            </a:r>
          </a:p>
          <a:p>
            <a:pPr>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Information with any external meetings with policy makers.</a:t>
            </a:r>
          </a:p>
          <a:p>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US" sz="1800" b="1" i="1" kern="100" dirty="0">
              <a:latin typeface="Calibri" panose="020F0502020204030204" pitchFamily="34" charset="0"/>
              <a:ea typeface="Calibri" panose="020F0502020204030204" pitchFamily="34" charset="0"/>
              <a:cs typeface="Times New Roman" panose="02020603050405020304" pitchFamily="18" charset="0"/>
            </a:endParaRPr>
          </a:p>
          <a:p>
            <a:endParaRPr lang="en-US" sz="1800" b="1" i="1" kern="100" dirty="0">
              <a:latin typeface="Calibri" panose="020F0502020204030204" pitchFamily="34" charset="0"/>
              <a:ea typeface="Calibri" panose="020F0502020204030204" pitchFamily="34" charset="0"/>
              <a:cs typeface="Times New Roman" panose="02020603050405020304" pitchFamily="18" charset="0"/>
            </a:endParaRPr>
          </a:p>
          <a:p>
            <a:endParaRPr lang="en-US" sz="1800" b="1" i="1"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b="1" i="1" kern="100" dirty="0">
              <a:latin typeface="Calibri" panose="020F0502020204030204" pitchFamily="34" charset="0"/>
              <a:ea typeface="Calibri" panose="020F0502020204030204" pitchFamily="34" charset="0"/>
              <a:cs typeface="Times New Roman" panose="02020603050405020304" pitchFamily="18" charset="0"/>
            </a:endParaRPr>
          </a:p>
          <a:p>
            <a:endParaRPr lang="en-US" sz="1800" b="1" i="1" kern="100" dirty="0">
              <a:latin typeface="Calibri" panose="020F0502020204030204" pitchFamily="34" charset="0"/>
              <a:ea typeface="Calibri" panose="020F0502020204030204" pitchFamily="34" charset="0"/>
              <a:cs typeface="Times New Roman" panose="02020603050405020304" pitchFamily="18" charset="0"/>
            </a:endParaRPr>
          </a:p>
          <a:p>
            <a:endParaRPr lang="en-US" sz="1800" b="1" i="1" kern="100" dirty="0">
              <a:latin typeface="Calibri" panose="020F0502020204030204" pitchFamily="34" charset="0"/>
              <a:ea typeface="Calibri" panose="020F0502020204030204" pitchFamily="34" charset="0"/>
              <a:cs typeface="Times New Roman" panose="02020603050405020304" pitchFamily="18" charset="0"/>
            </a:endParaRPr>
          </a:p>
          <a:p>
            <a:pPr marL="0" indent="0" algn="l">
              <a:buNone/>
            </a:pPr>
            <a:endParaRPr lang="en-US" sz="1800" b="1" i="1" kern="100" dirty="0">
              <a:solidFill>
                <a:srgbClr val="330066"/>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kern="100" dirty="0">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775221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0644E9B-6FFF-23C6-E957-9F49522F60E3}"/>
              </a:ext>
            </a:extLst>
          </p:cNvPr>
          <p:cNvSpPr>
            <a:spLocks noGrp="1"/>
          </p:cNvSpPr>
          <p:nvPr>
            <p:ph sz="half" idx="2"/>
          </p:nvPr>
        </p:nvSpPr>
        <p:spPr>
          <a:xfrm>
            <a:off x="679367" y="1009148"/>
            <a:ext cx="5157787" cy="5267325"/>
          </a:xfrm>
        </p:spPr>
        <p:txBody>
          <a:bodyPr>
            <a:normAutofit/>
          </a:bodyPr>
          <a:lstStyle/>
          <a:p>
            <a:endParaRPr lang="en-GB" sz="1800" dirty="0"/>
          </a:p>
          <a:p>
            <a:pPr marL="0" indent="0">
              <a:buNone/>
            </a:pPr>
            <a:endParaRPr lang="en-GB" sz="1800" dirty="0"/>
          </a:p>
        </p:txBody>
      </p:sp>
      <p:sp>
        <p:nvSpPr>
          <p:cNvPr id="5" name="Text Placeholder 4">
            <a:extLst>
              <a:ext uri="{FF2B5EF4-FFF2-40B4-BE49-F238E27FC236}">
                <a16:creationId xmlns:a16="http://schemas.microsoft.com/office/drawing/2014/main" id="{3C753C49-B669-9AEF-6B7C-972F3520D1AB}"/>
              </a:ext>
            </a:extLst>
          </p:cNvPr>
          <p:cNvSpPr>
            <a:spLocks noGrp="1"/>
          </p:cNvSpPr>
          <p:nvPr>
            <p:ph type="body" sz="quarter" idx="3"/>
          </p:nvPr>
        </p:nvSpPr>
        <p:spPr>
          <a:xfrm>
            <a:off x="1545387" y="169571"/>
            <a:ext cx="8898021" cy="823912"/>
          </a:xfrm>
        </p:spPr>
        <p:txBody>
          <a:bodyPr anchor="ctr">
            <a:normAutofit/>
          </a:bodyPr>
          <a:lstStyle/>
          <a:p>
            <a:pPr algn="ctr"/>
            <a:r>
              <a:rPr lang="en-GB" sz="2800" dirty="0" err="1"/>
              <a:t>Cipio</a:t>
            </a:r>
            <a:r>
              <a:rPr lang="en-GB" sz="2800" dirty="0"/>
              <a:t> </a:t>
            </a:r>
            <a:r>
              <a:rPr lang="en-GB" sz="2800" dirty="0" err="1"/>
              <a:t>straeon</a:t>
            </a:r>
            <a:r>
              <a:rPr lang="en-GB" sz="2800" dirty="0"/>
              <a:t> / Capturing stories</a:t>
            </a:r>
          </a:p>
        </p:txBody>
      </p:sp>
      <p:sp>
        <p:nvSpPr>
          <p:cNvPr id="6" name="Content Placeholder 5">
            <a:extLst>
              <a:ext uri="{FF2B5EF4-FFF2-40B4-BE49-F238E27FC236}">
                <a16:creationId xmlns:a16="http://schemas.microsoft.com/office/drawing/2014/main" id="{2403E368-FECA-C363-3EE9-2157084B9BC7}"/>
              </a:ext>
            </a:extLst>
          </p:cNvPr>
          <p:cNvSpPr>
            <a:spLocks noGrp="1"/>
          </p:cNvSpPr>
          <p:nvPr>
            <p:ph sz="quarter" idx="4"/>
          </p:nvPr>
        </p:nvSpPr>
        <p:spPr>
          <a:xfrm>
            <a:off x="6011779" y="1009148"/>
            <a:ext cx="5183188" cy="5423736"/>
          </a:xfrm>
        </p:spPr>
        <p:txBody>
          <a:bodyPr>
            <a:normAutofit/>
          </a:bodyPr>
          <a:lstStyle/>
          <a:p>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kern="100" dirty="0">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7" name="Picture 26" descr="C:\Users\Anybody\64864_1419345788322790_1852331229_n11.jpg">
            <a:extLst>
              <a:ext uri="{FF2B5EF4-FFF2-40B4-BE49-F238E27FC236}">
                <a16:creationId xmlns:a16="http://schemas.microsoft.com/office/drawing/2014/main" id="{D945AD4E-0A5E-13EC-777C-34D7CFE4A4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29" y="5747027"/>
            <a:ext cx="1525363" cy="102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01D23B9-7702-DBEB-A241-08EAA730A228}"/>
              </a:ext>
            </a:extLst>
          </p:cNvPr>
          <p:cNvPicPr>
            <a:picLocks noChangeAspect="1"/>
          </p:cNvPicPr>
          <p:nvPr/>
        </p:nvPicPr>
        <p:blipFill rotWithShape="1">
          <a:blip r:embed="rId4"/>
          <a:srcRect t="6199" b="14715"/>
          <a:stretch/>
        </p:blipFill>
        <p:spPr>
          <a:xfrm>
            <a:off x="836611" y="897465"/>
            <a:ext cx="10676022" cy="4749338"/>
          </a:xfrm>
          <a:prstGeom prst="rect">
            <a:avLst/>
          </a:prstGeom>
        </p:spPr>
      </p:pic>
    </p:spTree>
    <p:extLst>
      <p:ext uri="{BB962C8B-B14F-4D97-AF65-F5344CB8AC3E}">
        <p14:creationId xmlns:p14="http://schemas.microsoft.com/office/powerpoint/2010/main" val="3538008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C:\Users\Anybody\64864_1419345788322790_1852331229_n11.jpg">
            <a:extLst>
              <a:ext uri="{FF2B5EF4-FFF2-40B4-BE49-F238E27FC236}">
                <a16:creationId xmlns:a16="http://schemas.microsoft.com/office/drawing/2014/main" id="{ED4256C5-482F-AC85-3EAB-1085076A9B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2040"/>
            <a:ext cx="1525363" cy="102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0FF2C80-30C7-6E7D-E4AD-BD1CBCEE828D}"/>
              </a:ext>
            </a:extLst>
          </p:cNvPr>
          <p:cNvPicPr>
            <a:picLocks noChangeAspect="1"/>
          </p:cNvPicPr>
          <p:nvPr/>
        </p:nvPicPr>
        <p:blipFill rotWithShape="1">
          <a:blip r:embed="rId4"/>
          <a:srcRect t="5923" b="15743"/>
          <a:stretch/>
        </p:blipFill>
        <p:spPr bwMode="auto">
          <a:xfrm>
            <a:off x="1042220" y="1202267"/>
            <a:ext cx="10626387" cy="4682066"/>
          </a:xfrm>
          <a:prstGeom prst="rect">
            <a:avLst/>
          </a:prstGeom>
          <a:ln>
            <a:noFill/>
          </a:ln>
          <a:extLst>
            <a:ext uri="{53640926-AAD7-44D8-BBD7-CCE9431645EC}">
              <a14:shadowObscured xmlns:a14="http://schemas.microsoft.com/office/drawing/2010/main"/>
            </a:ext>
          </a:extLst>
        </p:spPr>
      </p:pic>
      <p:sp>
        <p:nvSpPr>
          <p:cNvPr id="3" name="Text Placeholder 4">
            <a:extLst>
              <a:ext uri="{FF2B5EF4-FFF2-40B4-BE49-F238E27FC236}">
                <a16:creationId xmlns:a16="http://schemas.microsoft.com/office/drawing/2014/main" id="{E2E67F05-94C7-A4C8-966E-A07E2C060783}"/>
              </a:ext>
            </a:extLst>
          </p:cNvPr>
          <p:cNvSpPr txBox="1">
            <a:spLocks/>
          </p:cNvSpPr>
          <p:nvPr/>
        </p:nvSpPr>
        <p:spPr>
          <a:xfrm>
            <a:off x="1515978" y="269904"/>
            <a:ext cx="8898021" cy="82391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err="1">
                <a:ln>
                  <a:noFill/>
                </a:ln>
                <a:solidFill>
                  <a:prstClr val="black"/>
                </a:solidFill>
                <a:effectLst/>
                <a:uLnTx/>
                <a:uFillTx/>
                <a:latin typeface="Calibri"/>
                <a:ea typeface="+mn-ea"/>
                <a:cs typeface="+mn-cs"/>
              </a:rPr>
              <a:t>Cipio</a:t>
            </a:r>
            <a:r>
              <a:rPr kumimoji="0" lang="en-GB" sz="2800" b="1" i="0" u="none" strike="noStrike" kern="1200" cap="none" spc="0" normalizeH="0" baseline="0" noProof="0" dirty="0">
                <a:ln>
                  <a:noFill/>
                </a:ln>
                <a:solidFill>
                  <a:prstClr val="black"/>
                </a:solidFill>
                <a:effectLst/>
                <a:uLnTx/>
                <a:uFillTx/>
                <a:latin typeface="Calibri"/>
                <a:ea typeface="+mn-ea"/>
                <a:cs typeface="+mn-cs"/>
              </a:rPr>
              <a:t> </a:t>
            </a:r>
            <a:r>
              <a:rPr kumimoji="0" lang="en-GB" sz="2800" b="1" i="0" u="none" strike="noStrike" kern="1200" cap="none" spc="0" normalizeH="0" baseline="0" noProof="0" dirty="0" err="1">
                <a:ln>
                  <a:noFill/>
                </a:ln>
                <a:solidFill>
                  <a:prstClr val="black"/>
                </a:solidFill>
                <a:effectLst/>
                <a:uLnTx/>
                <a:uFillTx/>
                <a:latin typeface="Calibri"/>
                <a:ea typeface="+mn-ea"/>
                <a:cs typeface="+mn-cs"/>
              </a:rPr>
              <a:t>straeon</a:t>
            </a:r>
            <a:r>
              <a:rPr kumimoji="0" lang="en-GB" sz="2800" b="1" i="0" u="none" strike="noStrike" kern="1200" cap="none" spc="0" normalizeH="0" baseline="0" noProof="0" dirty="0">
                <a:ln>
                  <a:noFill/>
                </a:ln>
                <a:solidFill>
                  <a:prstClr val="black"/>
                </a:solidFill>
                <a:effectLst/>
                <a:uLnTx/>
                <a:uFillTx/>
                <a:latin typeface="Calibri"/>
                <a:ea typeface="+mn-ea"/>
                <a:cs typeface="+mn-cs"/>
              </a:rPr>
              <a:t> / Capturing stories</a:t>
            </a:r>
          </a:p>
        </p:txBody>
      </p:sp>
    </p:spTree>
    <p:extLst>
      <p:ext uri="{BB962C8B-B14F-4D97-AF65-F5344CB8AC3E}">
        <p14:creationId xmlns:p14="http://schemas.microsoft.com/office/powerpoint/2010/main" val="4097661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86C253-A045-3CC7-1307-C039E0BDA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0586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ADCB1-7425-715E-05B2-C106794EA22D}"/>
              </a:ext>
            </a:extLst>
          </p:cNvPr>
          <p:cNvSpPr>
            <a:spLocks noGrp="1"/>
          </p:cNvSpPr>
          <p:nvPr>
            <p:ph type="title"/>
          </p:nvPr>
        </p:nvSpPr>
        <p:spPr/>
        <p:txBody>
          <a:bodyPr>
            <a:normAutofit/>
          </a:bodyPr>
          <a:lstStyle/>
          <a:p>
            <a:pPr algn="ctr"/>
            <a:r>
              <a:rPr lang="en-GB" sz="4800" b="1" dirty="0">
                <a:latin typeface="Arial" panose="020B0604020202020204" pitchFamily="34" charset="0"/>
                <a:cs typeface="Arial" panose="020B0604020202020204" pitchFamily="34" charset="0"/>
              </a:rPr>
              <a:t>Agenda</a:t>
            </a:r>
          </a:p>
        </p:txBody>
      </p:sp>
      <p:sp>
        <p:nvSpPr>
          <p:cNvPr id="3" name="Content Placeholder 2">
            <a:extLst>
              <a:ext uri="{FF2B5EF4-FFF2-40B4-BE49-F238E27FC236}">
                <a16:creationId xmlns:a16="http://schemas.microsoft.com/office/drawing/2014/main" id="{3AA4E5E3-F5EE-CB92-3548-9CC664536B30}"/>
              </a:ext>
            </a:extLst>
          </p:cNvPr>
          <p:cNvSpPr>
            <a:spLocks noGrp="1"/>
          </p:cNvSpPr>
          <p:nvPr>
            <p:ph idx="1"/>
          </p:nvPr>
        </p:nvSpPr>
        <p:spPr>
          <a:xfrm>
            <a:off x="594360" y="1973670"/>
            <a:ext cx="5570989" cy="4583564"/>
          </a:xfrm>
        </p:spPr>
        <p:txBody>
          <a:bodyPr>
            <a:normAutofit/>
          </a:bodyPr>
          <a:lstStyle/>
          <a:p>
            <a:pPr>
              <a:lnSpc>
                <a:spcPct val="100000"/>
              </a:lnSpc>
              <a:spcAft>
                <a:spcPts val="800"/>
              </a:spcAft>
            </a:pPr>
            <a:r>
              <a:rPr lang="en-GB" sz="2000" kern="100" dirty="0">
                <a:latin typeface="Arial" panose="020B0604020202020204" pitchFamily="34" charset="0"/>
                <a:ea typeface="Calibri" panose="020F0502020204030204" pitchFamily="34" charset="0"/>
                <a:cs typeface="Arial" panose="020B0604020202020204" pitchFamily="34" charset="0"/>
              </a:rPr>
              <a:t>Welcome &amp; </a:t>
            </a:r>
            <a:r>
              <a:rPr lang="en-GB" sz="2000" kern="100" dirty="0">
                <a:effectLst/>
                <a:latin typeface="Arial" panose="020B0604020202020204" pitchFamily="34" charset="0"/>
                <a:ea typeface="Calibri" panose="020F0502020204030204" pitchFamily="34" charset="0"/>
                <a:cs typeface="Arial" panose="020B0604020202020204" pitchFamily="34" charset="0"/>
              </a:rPr>
              <a:t>CIW Updates (10 minutes)</a:t>
            </a:r>
          </a:p>
          <a:p>
            <a:pPr>
              <a:lnSpc>
                <a:spcPct val="100000"/>
              </a:lnSpc>
              <a:spcAft>
                <a:spcPts val="800"/>
              </a:spcAft>
            </a:pPr>
            <a:r>
              <a:rPr lang="en-GB" sz="2000" kern="100" dirty="0">
                <a:effectLst/>
                <a:latin typeface="Arial" panose="020B0604020202020204" pitchFamily="34" charset="0"/>
                <a:ea typeface="Calibri" panose="020F0502020204030204" pitchFamily="34" charset="0"/>
                <a:cs typeface="Arial" panose="020B0604020202020204" pitchFamily="34" charset="0"/>
              </a:rPr>
              <a:t>Annual Returns (15 minutes)</a:t>
            </a:r>
          </a:p>
          <a:p>
            <a:pPr>
              <a:lnSpc>
                <a:spcPct val="100000"/>
              </a:lnSpc>
              <a:spcAft>
                <a:spcPts val="800"/>
              </a:spcAft>
            </a:pPr>
            <a:r>
              <a:rPr lang="en-GB" sz="2000" kern="100" dirty="0">
                <a:effectLst/>
                <a:latin typeface="Arial" panose="020B0604020202020204" pitchFamily="34" charset="0"/>
                <a:ea typeface="Calibri" panose="020F0502020204030204" pitchFamily="34" charset="0"/>
                <a:cs typeface="Arial" panose="020B0604020202020204" pitchFamily="34" charset="0"/>
              </a:rPr>
              <a:t>Ratings (15 minutes)</a:t>
            </a:r>
          </a:p>
          <a:p>
            <a:pPr marL="0" indent="0">
              <a:lnSpc>
                <a:spcPct val="100000"/>
              </a:lnSpc>
              <a:spcAft>
                <a:spcPts val="800"/>
              </a:spcAft>
              <a:buNone/>
            </a:pPr>
            <a:r>
              <a:rPr lang="en-GB" sz="2000" kern="100" dirty="0">
                <a:latin typeface="Arial" panose="020B0604020202020204" pitchFamily="34" charset="0"/>
                <a:ea typeface="Calibri" panose="020F0502020204030204" pitchFamily="34" charset="0"/>
                <a:cs typeface="Arial" panose="020B0604020202020204" pitchFamily="34" charset="0"/>
              </a:rPr>
              <a:t>Comfort break</a:t>
            </a:r>
            <a:r>
              <a:rPr lang="en-GB" sz="2000" kern="100" dirty="0">
                <a:effectLst/>
                <a:latin typeface="Arial" panose="020B0604020202020204" pitchFamily="34" charset="0"/>
                <a:ea typeface="Calibri" panose="020F0502020204030204" pitchFamily="34" charset="0"/>
                <a:cs typeface="Arial" panose="020B0604020202020204" pitchFamily="34" charset="0"/>
              </a:rPr>
              <a:t> (5 minutes)</a:t>
            </a:r>
          </a:p>
          <a:p>
            <a:pPr>
              <a:lnSpc>
                <a:spcPct val="100000"/>
              </a:lnSpc>
              <a:spcAft>
                <a:spcPts val="800"/>
              </a:spcAft>
            </a:pPr>
            <a:r>
              <a:rPr lang="en-GB" sz="2000" kern="100" dirty="0">
                <a:effectLst/>
                <a:latin typeface="Arial" panose="020B0604020202020204" pitchFamily="34" charset="0"/>
                <a:ea typeface="Calibri" panose="020F0502020204030204" pitchFamily="34" charset="0"/>
                <a:cs typeface="Arial" panose="020B0604020202020204" pitchFamily="34" charset="0"/>
              </a:rPr>
              <a:t>Role of the RI (20 minutes)</a:t>
            </a:r>
          </a:p>
          <a:p>
            <a:pPr>
              <a:lnSpc>
                <a:spcPct val="100000"/>
              </a:lnSpc>
              <a:spcAft>
                <a:spcPts val="800"/>
              </a:spcAft>
            </a:pPr>
            <a:r>
              <a:rPr lang="en-GB" sz="2000" kern="100" dirty="0">
                <a:effectLst/>
                <a:latin typeface="Arial" panose="020B0604020202020204" pitchFamily="34" charset="0"/>
                <a:ea typeface="Calibri" panose="020F0502020204030204" pitchFamily="34" charset="0"/>
                <a:cs typeface="Arial" panose="020B0604020202020204" pitchFamily="34" charset="0"/>
              </a:rPr>
              <a:t>Quality of </a:t>
            </a:r>
            <a:r>
              <a:rPr lang="en-GB" sz="2000" kern="100" dirty="0">
                <a:latin typeface="Arial" panose="020B0604020202020204" pitchFamily="34" charset="0"/>
                <a:ea typeface="Calibri" panose="020F0502020204030204" pitchFamily="34" charset="0"/>
                <a:cs typeface="Arial" panose="020B0604020202020204" pitchFamily="34" charset="0"/>
              </a:rPr>
              <a:t>care review – discussion (30-40 minutes)</a:t>
            </a:r>
            <a:endParaRPr lang="en-GB" sz="2000" kern="100" dirty="0">
              <a:effectLst/>
              <a:latin typeface="Arial" panose="020B0604020202020204" pitchFamily="34" charset="0"/>
              <a:ea typeface="Calibri" panose="020F050202020403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89196A5-0218-5720-8584-A4D6B11A5BFB}"/>
              </a:ext>
            </a:extLst>
          </p:cNvPr>
          <p:cNvSpPr txBox="1"/>
          <p:nvPr/>
        </p:nvSpPr>
        <p:spPr>
          <a:xfrm>
            <a:off x="6383064" y="1816917"/>
            <a:ext cx="5469622" cy="3728649"/>
          </a:xfrm>
          <a:prstGeom prst="rect">
            <a:avLst/>
          </a:prstGeom>
          <a:noFill/>
        </p:spPr>
        <p:txBody>
          <a:bodyPr wrap="square">
            <a:spAutoFit/>
          </a:bodyPr>
          <a:lstStyle/>
          <a:p>
            <a:pPr marL="457200" indent="-457200">
              <a:lnSpc>
                <a:spcPct val="150000"/>
              </a:lnSpc>
              <a:buFont typeface="Arial" panose="020B0604020202020204" pitchFamily="34" charset="0"/>
              <a:buChar char="•"/>
            </a:pPr>
            <a:r>
              <a:rPr lang="cy-GB" sz="2000" dirty="0">
                <a:latin typeface="Arial" panose="020B0604020202020204" pitchFamily="34" charset="0"/>
                <a:cs typeface="Arial" panose="020B0604020202020204" pitchFamily="34" charset="0"/>
              </a:rPr>
              <a:t>Croeso &amp; Diweddariadau gan AGC (10 munud)</a:t>
            </a:r>
          </a:p>
          <a:p>
            <a:pPr marL="457200" indent="-457200">
              <a:lnSpc>
                <a:spcPct val="150000"/>
              </a:lnSpc>
              <a:buFont typeface="Arial" panose="020B0604020202020204" pitchFamily="34" charset="0"/>
              <a:buChar char="•"/>
            </a:pPr>
            <a:r>
              <a:rPr lang="cy-GB" sz="2000" dirty="0">
                <a:latin typeface="Arial" panose="020B0604020202020204" pitchFamily="34" charset="0"/>
                <a:cs typeface="Arial" panose="020B0604020202020204" pitchFamily="34" charset="0"/>
              </a:rPr>
              <a:t>Datganiadau Blynyddol (15 munud)</a:t>
            </a:r>
          </a:p>
          <a:p>
            <a:pPr marL="457200" indent="-457200">
              <a:lnSpc>
                <a:spcPct val="150000"/>
              </a:lnSpc>
              <a:buFont typeface="Arial" panose="020B0604020202020204" pitchFamily="34" charset="0"/>
              <a:buChar char="•"/>
            </a:pPr>
            <a:r>
              <a:rPr lang="cy-GB" sz="2000" dirty="0">
                <a:latin typeface="Arial" panose="020B0604020202020204" pitchFamily="34" charset="0"/>
                <a:cs typeface="Arial" panose="020B0604020202020204" pitchFamily="34" charset="0"/>
              </a:rPr>
              <a:t>Graddau (15 munud)</a:t>
            </a:r>
          </a:p>
          <a:p>
            <a:pPr>
              <a:lnSpc>
                <a:spcPct val="150000"/>
              </a:lnSpc>
            </a:pPr>
            <a:r>
              <a:rPr lang="cy-GB" sz="2000" dirty="0">
                <a:latin typeface="Arial" panose="020B0604020202020204" pitchFamily="34" charset="0"/>
                <a:cs typeface="Arial" panose="020B0604020202020204" pitchFamily="34" charset="0"/>
              </a:rPr>
              <a:t>Egwyl (5 munud) </a:t>
            </a:r>
          </a:p>
          <a:p>
            <a:pPr marL="457200" indent="-457200">
              <a:lnSpc>
                <a:spcPct val="150000"/>
              </a:lnSpc>
              <a:buFont typeface="Arial" panose="020B0604020202020204" pitchFamily="34" charset="0"/>
              <a:buChar char="•"/>
            </a:pPr>
            <a:r>
              <a:rPr lang="cy-GB" sz="2000" dirty="0">
                <a:latin typeface="Arial" panose="020B0604020202020204" pitchFamily="34" charset="0"/>
                <a:cs typeface="Arial" panose="020B0604020202020204" pitchFamily="34" charset="0"/>
              </a:rPr>
              <a:t>Rôl yr Unigolyn Cyfrifol (20 munud)</a:t>
            </a:r>
          </a:p>
          <a:p>
            <a:pPr marL="457200" indent="-457200">
              <a:lnSpc>
                <a:spcPct val="150000"/>
              </a:lnSpc>
              <a:buFont typeface="Arial" panose="020B0604020202020204" pitchFamily="34" charset="0"/>
              <a:buChar char="•"/>
            </a:pPr>
            <a:r>
              <a:rPr lang="cy-GB" sz="2000" dirty="0">
                <a:latin typeface="Arial" panose="020B0604020202020204" pitchFamily="34" charset="0"/>
                <a:cs typeface="Arial" panose="020B0604020202020204" pitchFamily="34" charset="0"/>
              </a:rPr>
              <a:t>Adolygiad o ansawdd y gofal – trafodaeth (30-40 munud)</a:t>
            </a:r>
          </a:p>
        </p:txBody>
      </p:sp>
    </p:spTree>
    <p:extLst>
      <p:ext uri="{BB962C8B-B14F-4D97-AF65-F5344CB8AC3E}">
        <p14:creationId xmlns:p14="http://schemas.microsoft.com/office/powerpoint/2010/main" val="196447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62EB00-F7E3-3E15-E5AC-39BB12644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3454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4465C-3AF7-4688-8D78-CDDC47181662}"/>
              </a:ext>
            </a:extLst>
          </p:cNvPr>
          <p:cNvSpPr>
            <a:spLocks noGrp="1"/>
          </p:cNvSpPr>
          <p:nvPr>
            <p:ph type="title"/>
          </p:nvPr>
        </p:nvSpPr>
        <p:spPr>
          <a:xfrm>
            <a:off x="321075" y="5252207"/>
            <a:ext cx="11549849" cy="1317643"/>
          </a:xfrm>
        </p:spPr>
        <p:txBody>
          <a:bodyPr vert="horz" lIns="91440" tIns="45720" rIns="91440" bIns="45720" rtlCol="0" anchor="b">
            <a:normAutofit/>
          </a:bodyPr>
          <a:lstStyle/>
          <a:p>
            <a:pPr algn="ctr"/>
            <a:r>
              <a:rPr lang="cy-GB" sz="2000" b="1" kern="100" dirty="0">
                <a:effectLst/>
                <a:ea typeface="Calibri Light" panose="020F0302020204030204" pitchFamily="34" charset="0"/>
                <a:cs typeface="Calibri Light" panose="020F0302020204030204" pitchFamily="34" charset="0"/>
              </a:rPr>
              <a:t>PROSIECT MWGWD CLIR</a:t>
            </a:r>
            <a:br>
              <a:rPr lang="en-GB" sz="2000" kern="1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t>CLEAR MASK PROJECT</a:t>
            </a:r>
            <a:endParaRPr lang="en-US" sz="2000" kern="1200" dirty="0">
              <a:solidFill>
                <a:schemeClr val="tx1"/>
              </a:solidFill>
              <a:latin typeface="+mj-lt"/>
              <a:ea typeface="+mj-ea"/>
              <a:cs typeface="+mj-cs"/>
            </a:endParaRPr>
          </a:p>
        </p:txBody>
      </p:sp>
      <p:pic>
        <p:nvPicPr>
          <p:cNvPr id="15" name="Picture 14">
            <a:extLst>
              <a:ext uri="{FF2B5EF4-FFF2-40B4-BE49-F238E27FC236}">
                <a16:creationId xmlns:a16="http://schemas.microsoft.com/office/drawing/2014/main" id="{709327B3-FEE1-2B12-62EA-5675C6F2DA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29" t="9508" r="15099"/>
          <a:stretch/>
        </p:blipFill>
        <p:spPr>
          <a:xfrm>
            <a:off x="252664" y="148390"/>
            <a:ext cx="6014818" cy="4098758"/>
          </a:xfrm>
          <a:prstGeom prst="rect">
            <a:avLst/>
          </a:prstGeom>
        </p:spPr>
      </p:pic>
      <p:pic>
        <p:nvPicPr>
          <p:cNvPr id="4" name="Picture 3">
            <a:extLst>
              <a:ext uri="{FF2B5EF4-FFF2-40B4-BE49-F238E27FC236}">
                <a16:creationId xmlns:a16="http://schemas.microsoft.com/office/drawing/2014/main" id="{62E31FDB-8AE2-CDDA-647E-E8F50B6C07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27" t="11522" r="21218" b="15615"/>
          <a:stretch/>
        </p:blipFill>
        <p:spPr>
          <a:xfrm>
            <a:off x="4315327" y="2950411"/>
            <a:ext cx="4395537" cy="2756567"/>
          </a:xfrm>
          <a:prstGeom prst="rect">
            <a:avLst/>
          </a:prstGeom>
        </p:spPr>
      </p:pic>
    </p:spTree>
    <p:extLst>
      <p:ext uri="{BB962C8B-B14F-4D97-AF65-F5344CB8AC3E}">
        <p14:creationId xmlns:p14="http://schemas.microsoft.com/office/powerpoint/2010/main" val="1240851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0644E9B-6FFF-23C6-E957-9F49522F60E3}"/>
              </a:ext>
            </a:extLst>
          </p:cNvPr>
          <p:cNvSpPr>
            <a:spLocks noGrp="1"/>
          </p:cNvSpPr>
          <p:nvPr>
            <p:ph sz="half" idx="2"/>
          </p:nvPr>
        </p:nvSpPr>
        <p:spPr>
          <a:xfrm>
            <a:off x="679367" y="1009148"/>
            <a:ext cx="5157787" cy="5267325"/>
          </a:xfrm>
        </p:spPr>
        <p:txBody>
          <a:bodyPr>
            <a:normAutofit/>
          </a:bodyPr>
          <a:lstStyle/>
          <a:p>
            <a:endParaRPr lang="en-GB" sz="1800" dirty="0"/>
          </a:p>
          <a:p>
            <a:pPr marL="0" indent="0">
              <a:buNone/>
            </a:pPr>
            <a:endParaRPr lang="en-GB" sz="1800" dirty="0"/>
          </a:p>
        </p:txBody>
      </p:sp>
      <p:sp>
        <p:nvSpPr>
          <p:cNvPr id="6" name="Content Placeholder 5">
            <a:extLst>
              <a:ext uri="{FF2B5EF4-FFF2-40B4-BE49-F238E27FC236}">
                <a16:creationId xmlns:a16="http://schemas.microsoft.com/office/drawing/2014/main" id="{2403E368-FECA-C363-3EE9-2157084B9BC7}"/>
              </a:ext>
            </a:extLst>
          </p:cNvPr>
          <p:cNvSpPr>
            <a:spLocks noGrp="1"/>
          </p:cNvSpPr>
          <p:nvPr>
            <p:ph sz="quarter" idx="4"/>
          </p:nvPr>
        </p:nvSpPr>
        <p:spPr>
          <a:xfrm>
            <a:off x="6788604" y="930942"/>
            <a:ext cx="5183188" cy="5423736"/>
          </a:xfrm>
        </p:spPr>
        <p:txBody>
          <a:bodyPr>
            <a:normAutofit/>
          </a:bodyPr>
          <a:lstStyle/>
          <a:p>
            <a:r>
              <a:rPr lang="en-US" kern="100" dirty="0">
                <a:effectLst/>
                <a:latin typeface="Calibri" panose="020F0502020204030204" pitchFamily="34" charset="0"/>
                <a:ea typeface="Calibri" panose="020F0502020204030204" pitchFamily="34" charset="0"/>
                <a:cs typeface="Times New Roman" panose="02020603050405020304" pitchFamily="18" charset="0"/>
              </a:rPr>
              <a:t>Overall a very positive experience. </a:t>
            </a:r>
          </a:p>
          <a:p>
            <a:r>
              <a:rPr lang="en-US" kern="100" dirty="0">
                <a:latin typeface="Calibri" panose="020F0502020204030204" pitchFamily="34" charset="0"/>
                <a:ea typeface="Calibri" panose="020F0502020204030204" pitchFamily="34" charset="0"/>
                <a:cs typeface="Times New Roman" panose="02020603050405020304" pitchFamily="18" charset="0"/>
              </a:rPr>
              <a:t>We felt the strengths and qualities of the service were recognized.</a:t>
            </a:r>
          </a:p>
          <a:p>
            <a:r>
              <a:rPr lang="en-US" kern="100" dirty="0">
                <a:latin typeface="Calibri" panose="020F0502020204030204" pitchFamily="34" charset="0"/>
                <a:ea typeface="Calibri" panose="020F0502020204030204" pitchFamily="34" charset="0"/>
                <a:cs typeface="Times New Roman" panose="02020603050405020304" pitchFamily="18" charset="0"/>
              </a:rPr>
              <a:t>A chance to ask for advice, clarification on RISCA</a:t>
            </a:r>
          </a:p>
          <a:p>
            <a:pPr marL="0" indent="0">
              <a:buNone/>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endParaRPr lang="en-US" sz="1800" b="1" i="1" kern="100" dirty="0">
              <a:latin typeface="Calibri" panose="020F0502020204030204" pitchFamily="34" charset="0"/>
              <a:ea typeface="Calibri" panose="020F0502020204030204" pitchFamily="34" charset="0"/>
              <a:cs typeface="Times New Roman" panose="02020603050405020304" pitchFamily="18" charset="0"/>
            </a:endParaRPr>
          </a:p>
          <a:p>
            <a:endParaRPr lang="en-US" sz="1800" b="1" i="1"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kern="100" dirty="0">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7" name="Picture 26" descr="C:\Users\Anybody\64864_1419345788322790_1852331229_n11.jpg">
            <a:extLst>
              <a:ext uri="{FF2B5EF4-FFF2-40B4-BE49-F238E27FC236}">
                <a16:creationId xmlns:a16="http://schemas.microsoft.com/office/drawing/2014/main" id="{D945AD4E-0A5E-13EC-777C-34D7CFE4A4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8785" y="5646803"/>
            <a:ext cx="1525363" cy="102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9A56C53-2C0C-26B3-160A-A58B02A49295}"/>
              </a:ext>
            </a:extLst>
          </p:cNvPr>
          <p:cNvSpPr txBox="1"/>
          <p:nvPr/>
        </p:nvSpPr>
        <p:spPr>
          <a:xfrm>
            <a:off x="258848" y="1009148"/>
            <a:ext cx="6096000" cy="3504229"/>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cy-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Profiad hynod gadarnhaol ar y cyfan. </a:t>
            </a:r>
            <a:endParaRPr kumimoji="0" lang="en-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cy-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Rydym o’r farn bod safon a chryfderau’r gwasanaeth wedi’u cydnabod.</a:t>
            </a:r>
            <a:endParaRPr kumimoji="0" lang="en-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cy-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Cyfle i ofyn am gyngor, eglurhad o Ddeddf Rheoleiddio ac Arolygu Gofal Cymdeithasol</a:t>
            </a:r>
            <a:endParaRPr kumimoji="0" lang="en-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7226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EA6AEB-0710-5CF4-631A-C13EB4409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Picture 3">
            <a:extLst>
              <a:ext uri="{FF2B5EF4-FFF2-40B4-BE49-F238E27FC236}">
                <a16:creationId xmlns:a16="http://schemas.microsoft.com/office/drawing/2014/main" id="{4B81D57E-859E-DDA5-1222-3D1D7297BE2A}"/>
              </a:ext>
            </a:extLst>
          </p:cNvPr>
          <p:cNvPicPr>
            <a:picLocks noChangeAspect="1"/>
          </p:cNvPicPr>
          <p:nvPr/>
        </p:nvPicPr>
        <p:blipFill>
          <a:blip r:embed="rId4">
            <a:alphaModFix amt="35000"/>
          </a:blip>
          <a:stretch>
            <a:fillRect/>
          </a:stretch>
        </p:blipFill>
        <p:spPr>
          <a:xfrm>
            <a:off x="0" y="1301262"/>
            <a:ext cx="12192000" cy="5064370"/>
          </a:xfrm>
          <a:prstGeom prst="rect">
            <a:avLst/>
          </a:prstGeom>
        </p:spPr>
      </p:pic>
      <p:sp>
        <p:nvSpPr>
          <p:cNvPr id="7" name="TextBox 6">
            <a:extLst>
              <a:ext uri="{FF2B5EF4-FFF2-40B4-BE49-F238E27FC236}">
                <a16:creationId xmlns:a16="http://schemas.microsoft.com/office/drawing/2014/main" id="{999B7DAC-A2A9-7CFE-B6AD-56D7B0981A7C}"/>
              </a:ext>
            </a:extLst>
          </p:cNvPr>
          <p:cNvSpPr txBox="1"/>
          <p:nvPr/>
        </p:nvSpPr>
        <p:spPr>
          <a:xfrm>
            <a:off x="695325" y="2367170"/>
            <a:ext cx="1080135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solidFill>
                <a:effectLst/>
                <a:uLnTx/>
                <a:uFillTx/>
                <a:latin typeface="Calibri" panose="020F0502020204030204"/>
                <a:ea typeface="+mn-ea"/>
                <a:cs typeface="+mn-cs"/>
              </a:rPr>
              <a:t>The System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solidFill>
                <a:effectLst/>
                <a:uLnTx/>
                <a:uFillTx/>
                <a:latin typeface="Calibri" panose="020F0502020204030204"/>
                <a:ea typeface="+mn-ea"/>
                <a:cs typeface="+mn-cs"/>
              </a:rPr>
              <a:t>The Secret Sauce….</a:t>
            </a:r>
          </a:p>
        </p:txBody>
      </p:sp>
    </p:spTree>
    <p:extLst>
      <p:ext uri="{BB962C8B-B14F-4D97-AF65-F5344CB8AC3E}">
        <p14:creationId xmlns:p14="http://schemas.microsoft.com/office/powerpoint/2010/main" val="3996807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EA6AEB-0710-5CF4-631A-C13EB4409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TextBox 6">
            <a:extLst>
              <a:ext uri="{FF2B5EF4-FFF2-40B4-BE49-F238E27FC236}">
                <a16:creationId xmlns:a16="http://schemas.microsoft.com/office/drawing/2014/main" id="{999B7DAC-A2A9-7CFE-B6AD-56D7B0981A7C}"/>
              </a:ext>
            </a:extLst>
          </p:cNvPr>
          <p:cNvSpPr txBox="1"/>
          <p:nvPr/>
        </p:nvSpPr>
        <p:spPr>
          <a:xfrm>
            <a:off x="695325" y="1547844"/>
            <a:ext cx="10801350" cy="446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Aneurin Brown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Managing Director – Hallmark Care Homes </a:t>
            </a:r>
            <a:endParaRPr kumimoji="0" lang="en-GB" sz="5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Bethan Hurley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Customer Relationship Manager – Ty Enfys Care Home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632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AAFD6D-2C7A-0FD5-D057-27A1DF828032}"/>
              </a:ext>
            </a:extLst>
          </p:cNvPr>
          <p:cNvSpPr txBox="1"/>
          <p:nvPr/>
        </p:nvSpPr>
        <p:spPr>
          <a:xfrm>
            <a:off x="160774" y="312837"/>
            <a:ext cx="8973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a:ea typeface="+mn-ea"/>
                <a:cs typeface="+mn-cs"/>
              </a:rPr>
              <a:t>Hallmark Care Homes</a:t>
            </a:r>
          </a:p>
        </p:txBody>
      </p:sp>
      <p:pic>
        <p:nvPicPr>
          <p:cNvPr id="8" name="Picture 2" descr="Kew House Care Home Wimbledon, Nursing &amp;amp; Residential Care In London">
            <a:extLst>
              <a:ext uri="{FF2B5EF4-FFF2-40B4-BE49-F238E27FC236}">
                <a16:creationId xmlns:a16="http://schemas.microsoft.com/office/drawing/2014/main" id="{3BF82C1B-3FBD-F3B0-ABE2-A658E3F4DF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6481" y="144275"/>
            <a:ext cx="2304745" cy="921898"/>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1">
            <a:extLst>
              <a:ext uri="{FF2B5EF4-FFF2-40B4-BE49-F238E27FC236}">
                <a16:creationId xmlns:a16="http://schemas.microsoft.com/office/drawing/2014/main" id="{C2E5AE9A-823F-930A-D30E-AB00C596D993}"/>
              </a:ext>
            </a:extLst>
          </p:cNvPr>
          <p:cNvSpPr>
            <a:spLocks noGrp="1"/>
          </p:cNvSpPr>
          <p:nvPr>
            <p:ph type="sldNum" sz="quarter" idx="12"/>
          </p:nvPr>
        </p:nvSpPr>
        <p:spPr>
          <a:xfrm>
            <a:off x="8737600" y="6356351"/>
            <a:ext cx="28448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E79C7C-9619-1D43-ACC5-BD88C4539EBC}"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4A2B9377-E8A0-FAA4-CF86-7C576983EE53}"/>
              </a:ext>
            </a:extLst>
          </p:cNvPr>
          <p:cNvPicPr>
            <a:picLocks noChangeAspect="1"/>
          </p:cNvPicPr>
          <p:nvPr/>
        </p:nvPicPr>
        <p:blipFill rotWithShape="1">
          <a:blip r:embed="rId4"/>
          <a:srcRect l="16189" r="11826" b="4771"/>
          <a:stretch/>
        </p:blipFill>
        <p:spPr>
          <a:xfrm>
            <a:off x="5749290" y="1524385"/>
            <a:ext cx="6281936" cy="4831966"/>
          </a:xfrm>
          <a:prstGeom prst="rect">
            <a:avLst/>
          </a:prstGeom>
          <a:ln w="12700">
            <a:solidFill>
              <a:srgbClr val="5F0D50"/>
            </a:solidFill>
          </a:ln>
        </p:spPr>
      </p:pic>
      <p:sp>
        <p:nvSpPr>
          <p:cNvPr id="2" name="TextBox 1">
            <a:extLst>
              <a:ext uri="{FF2B5EF4-FFF2-40B4-BE49-F238E27FC236}">
                <a16:creationId xmlns:a16="http://schemas.microsoft.com/office/drawing/2014/main" id="{275C56FC-C6AC-2884-3630-CFFB50D7AE0C}"/>
              </a:ext>
            </a:extLst>
          </p:cNvPr>
          <p:cNvSpPr txBox="1"/>
          <p:nvPr/>
        </p:nvSpPr>
        <p:spPr>
          <a:xfrm>
            <a:off x="160774" y="1581835"/>
            <a:ext cx="5588516" cy="41549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20 care homes across England and Wales.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1 Retirement Living Village &amp; Domiciliary Care Service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2 Homes under construction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Established in Pontypridd in 1997</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Awards">
            <a:extLst>
              <a:ext uri="{FF2B5EF4-FFF2-40B4-BE49-F238E27FC236}">
                <a16:creationId xmlns:a16="http://schemas.microsoft.com/office/drawing/2014/main" id="{F7C3C75E-DD94-2EEC-3A99-BAA0B39B00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1057" y="5799565"/>
            <a:ext cx="727228" cy="7393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allmark named Care Home Provider of the Year">
            <a:extLst>
              <a:ext uri="{FF2B5EF4-FFF2-40B4-BE49-F238E27FC236}">
                <a16:creationId xmlns:a16="http://schemas.microsoft.com/office/drawing/2014/main" id="{139405BF-7CB2-447E-CC2D-6486043BC9D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470" t="17791" r="17538" b="13465"/>
          <a:stretch/>
        </p:blipFill>
        <p:spPr bwMode="auto">
          <a:xfrm>
            <a:off x="1994406" y="5799565"/>
            <a:ext cx="727227" cy="7298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4CE5436-CA9E-8652-399A-165BF39DD6B0}"/>
              </a:ext>
            </a:extLst>
          </p:cNvPr>
          <p:cNvPicPr>
            <a:picLocks noChangeAspect="1"/>
          </p:cNvPicPr>
          <p:nvPr/>
        </p:nvPicPr>
        <p:blipFill>
          <a:blip r:embed="rId7"/>
          <a:stretch>
            <a:fillRect/>
          </a:stretch>
        </p:blipFill>
        <p:spPr>
          <a:xfrm>
            <a:off x="3454401" y="5784038"/>
            <a:ext cx="727229" cy="74131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A1D18F6-7C20-B9DE-A2E2-2376D46843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8264" y="5790749"/>
            <a:ext cx="727227" cy="736043"/>
          </a:xfrm>
          <a:prstGeom prst="rect">
            <a:avLst/>
          </a:prstGeom>
        </p:spPr>
      </p:pic>
      <p:sp>
        <p:nvSpPr>
          <p:cNvPr id="9" name="AutoShape 2" descr="Hutton View wins prestigious design award">
            <a:extLst>
              <a:ext uri="{FF2B5EF4-FFF2-40B4-BE49-F238E27FC236}">
                <a16:creationId xmlns:a16="http://schemas.microsoft.com/office/drawing/2014/main" id="{0A4BE421-F4DC-0F8B-3BC7-099DCC5663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descr="Text&#10;&#10;Description automatically generated">
            <a:extLst>
              <a:ext uri="{FF2B5EF4-FFF2-40B4-BE49-F238E27FC236}">
                <a16:creationId xmlns:a16="http://schemas.microsoft.com/office/drawing/2014/main" id="{3EC4B562-FC39-E4F0-C1D2-719E32C048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1037" y="5799565"/>
            <a:ext cx="727227" cy="727227"/>
          </a:xfrm>
          <a:prstGeom prst="rect">
            <a:avLst/>
          </a:prstGeom>
        </p:spPr>
      </p:pic>
      <p:pic>
        <p:nvPicPr>
          <p:cNvPr id="12" name="Picture 11">
            <a:extLst>
              <a:ext uri="{FF2B5EF4-FFF2-40B4-BE49-F238E27FC236}">
                <a16:creationId xmlns:a16="http://schemas.microsoft.com/office/drawing/2014/main" id="{70347C2B-00A6-86C0-B85C-E5A8CC911F87}"/>
              </a:ext>
            </a:extLst>
          </p:cNvPr>
          <p:cNvPicPr>
            <a:picLocks noChangeAspect="1"/>
          </p:cNvPicPr>
          <p:nvPr/>
        </p:nvPicPr>
        <p:blipFill>
          <a:blip r:embed="rId10"/>
          <a:stretch>
            <a:fillRect/>
          </a:stretch>
        </p:blipFill>
        <p:spPr>
          <a:xfrm>
            <a:off x="2716090" y="5784038"/>
            <a:ext cx="727227" cy="729865"/>
          </a:xfrm>
          <a:prstGeom prst="rect">
            <a:avLst/>
          </a:prstGeom>
        </p:spPr>
      </p:pic>
    </p:spTree>
    <p:extLst>
      <p:ext uri="{BB962C8B-B14F-4D97-AF65-F5344CB8AC3E}">
        <p14:creationId xmlns:p14="http://schemas.microsoft.com/office/powerpoint/2010/main" val="1460740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A9D3C5-06FE-2DC3-D773-23823E557C42}"/>
              </a:ext>
            </a:extLst>
          </p:cNvPr>
          <p:cNvPicPr>
            <a:picLocks noChangeAspect="1"/>
          </p:cNvPicPr>
          <p:nvPr/>
        </p:nvPicPr>
        <p:blipFill>
          <a:blip r:embed="rId3">
            <a:alphaModFix amt="50000"/>
          </a:blip>
          <a:stretch>
            <a:fillRect/>
          </a:stretch>
        </p:blipFill>
        <p:spPr>
          <a:xfrm>
            <a:off x="0" y="1198605"/>
            <a:ext cx="12192000" cy="6051515"/>
          </a:xfrm>
          <a:prstGeom prst="rect">
            <a:avLst/>
          </a:prstGeom>
        </p:spPr>
      </p:pic>
      <p:pic>
        <p:nvPicPr>
          <p:cNvPr id="8" name="Picture 2" descr="Kew House Care Home Wimbledon, Nursing &amp;amp; Residential Care In London">
            <a:extLst>
              <a:ext uri="{FF2B5EF4-FFF2-40B4-BE49-F238E27FC236}">
                <a16:creationId xmlns:a16="http://schemas.microsoft.com/office/drawing/2014/main" id="{3BF82C1B-3FBD-F3B0-ABE2-A658E3F4DF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6481" y="144275"/>
            <a:ext cx="2304745" cy="92189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Hutton View wins prestigious design award">
            <a:extLst>
              <a:ext uri="{FF2B5EF4-FFF2-40B4-BE49-F238E27FC236}">
                <a16:creationId xmlns:a16="http://schemas.microsoft.com/office/drawing/2014/main" id="{0A4BE421-F4DC-0F8B-3BC7-099DCC5663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D5FBD95-EAB6-6D6F-95BA-17FBDD789FF5}"/>
              </a:ext>
            </a:extLst>
          </p:cNvPr>
          <p:cNvSpPr txBox="1"/>
          <p:nvPr/>
        </p:nvSpPr>
        <p:spPr>
          <a:xfrm>
            <a:off x="216243" y="1421027"/>
            <a:ext cx="1145471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a:ea typeface="+mn-ea"/>
                <a:cs typeface="+mn-cs"/>
              </a:rPr>
              <a:t>Our approach to “Excellent”….</a:t>
            </a:r>
          </a:p>
        </p:txBody>
      </p:sp>
    </p:spTree>
    <p:extLst>
      <p:ext uri="{BB962C8B-B14F-4D97-AF65-F5344CB8AC3E}">
        <p14:creationId xmlns:p14="http://schemas.microsoft.com/office/powerpoint/2010/main" val="48042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ew House Care Home Wimbledon, Nursing &amp;amp; Residential Care In London">
            <a:extLst>
              <a:ext uri="{FF2B5EF4-FFF2-40B4-BE49-F238E27FC236}">
                <a16:creationId xmlns:a16="http://schemas.microsoft.com/office/drawing/2014/main" id="{3BF82C1B-3FBD-F3B0-ABE2-A658E3F4DF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6481" y="144275"/>
            <a:ext cx="2304745" cy="92189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Hutton View wins prestigious design award">
            <a:extLst>
              <a:ext uri="{FF2B5EF4-FFF2-40B4-BE49-F238E27FC236}">
                <a16:creationId xmlns:a16="http://schemas.microsoft.com/office/drawing/2014/main" id="{0A4BE421-F4DC-0F8B-3BC7-099DCC5663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E64EA017-1B49-9BB6-C265-BC3D4110D570}"/>
              </a:ext>
            </a:extLst>
          </p:cNvPr>
          <p:cNvSpPr txBox="1"/>
          <p:nvPr/>
        </p:nvSpPr>
        <p:spPr>
          <a:xfrm>
            <a:off x="160191" y="1680519"/>
            <a:ext cx="11306432" cy="526297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Have and believe in a strong vision – The WHY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Set the internal bar high - NLTAG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Be prepared to go through the gears to get to ‘Excellent’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Be </a:t>
            </a:r>
            <a:r>
              <a:rPr kumimoji="0" lang="en-GB" sz="2400" b="1" i="1" u="none" strike="noStrike" kern="1200" cap="none" spc="0" normalizeH="0" baseline="0" noProof="0" dirty="0">
                <a:ln>
                  <a:noFill/>
                </a:ln>
                <a:solidFill>
                  <a:prstClr val="black"/>
                </a:solidFill>
                <a:effectLst/>
                <a:uLnTx/>
                <a:uFillTx/>
                <a:latin typeface="Calibri"/>
                <a:ea typeface="+mn-ea"/>
                <a:cs typeface="+mn-cs"/>
              </a:rPr>
              <a:t>‘Ratings Ready’ &amp; ‘Inspection Ready</a:t>
            </a:r>
            <a:r>
              <a:rPr kumimoji="0" lang="en-GB" sz="2400" b="0" i="0" u="none" strike="noStrike" kern="1200" cap="none" spc="0" normalizeH="0" baseline="0" noProof="0" dirty="0">
                <a:ln>
                  <a:noFill/>
                </a:ln>
                <a:solidFill>
                  <a:prstClr val="black"/>
                </a:solidFill>
                <a:effectLst/>
                <a:uLnTx/>
                <a:uFillTx/>
                <a:latin typeface="Calibri"/>
                <a:ea typeface="+mn-ea"/>
                <a:cs typeface="+mn-cs"/>
              </a:rPr>
              <a:t>’ at all times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Excellence is not about ‘perfection’….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Outstanding Pathways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Robust Quality Assurance Processes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F2B735A4-ABFF-C22C-05B2-41CE8B29501D}"/>
              </a:ext>
            </a:extLst>
          </p:cNvPr>
          <p:cNvSpPr txBox="1"/>
          <p:nvPr/>
        </p:nvSpPr>
        <p:spPr>
          <a:xfrm>
            <a:off x="160774" y="312837"/>
            <a:ext cx="8973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a:ea typeface="+mn-ea"/>
                <a:cs typeface="+mn-cs"/>
              </a:rPr>
              <a:t>Our approach to ‘Excellent’…</a:t>
            </a:r>
          </a:p>
        </p:txBody>
      </p:sp>
      <p:pic>
        <p:nvPicPr>
          <p:cNvPr id="2050" name="Picture 2" descr="Ty Enfys Care Home, Marle Close, Pentwyn Road, Pentwyn, Cardiff CF23 7EP |  178 Reviews">
            <a:extLst>
              <a:ext uri="{FF2B5EF4-FFF2-40B4-BE49-F238E27FC236}">
                <a16:creationId xmlns:a16="http://schemas.microsoft.com/office/drawing/2014/main" id="{DB7EEFEF-7805-7E2C-4EAD-5F92B5FDB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2358" y="2172024"/>
            <a:ext cx="4428868" cy="3204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877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ew House Care Home Wimbledon, Nursing &amp;amp; Residential Care In London">
            <a:extLst>
              <a:ext uri="{FF2B5EF4-FFF2-40B4-BE49-F238E27FC236}">
                <a16:creationId xmlns:a16="http://schemas.microsoft.com/office/drawing/2014/main" id="{3BF82C1B-3FBD-F3B0-ABE2-A658E3F4DF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6481" y="144275"/>
            <a:ext cx="2304745" cy="92189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Hutton View wins prestigious design award">
            <a:extLst>
              <a:ext uri="{FF2B5EF4-FFF2-40B4-BE49-F238E27FC236}">
                <a16:creationId xmlns:a16="http://schemas.microsoft.com/office/drawing/2014/main" id="{0A4BE421-F4DC-0F8B-3BC7-099DCC5663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90F3624-6520-74D5-1FAC-2D99EA6D4A79}"/>
              </a:ext>
            </a:extLst>
          </p:cNvPr>
          <p:cNvPicPr>
            <a:picLocks noChangeAspect="1"/>
          </p:cNvPicPr>
          <p:nvPr/>
        </p:nvPicPr>
        <p:blipFill>
          <a:blip r:embed="rId4"/>
          <a:stretch>
            <a:fillRect/>
          </a:stretch>
        </p:blipFill>
        <p:spPr>
          <a:xfrm>
            <a:off x="666750" y="2120775"/>
            <a:ext cx="5276850" cy="3343275"/>
          </a:xfrm>
          <a:prstGeom prst="rect">
            <a:avLst/>
          </a:prstGeom>
        </p:spPr>
      </p:pic>
      <p:pic>
        <p:nvPicPr>
          <p:cNvPr id="7" name="Picture 6">
            <a:extLst>
              <a:ext uri="{FF2B5EF4-FFF2-40B4-BE49-F238E27FC236}">
                <a16:creationId xmlns:a16="http://schemas.microsoft.com/office/drawing/2014/main" id="{A38A9AF3-2F62-C6C3-FBDB-EA147F649B84}"/>
              </a:ext>
            </a:extLst>
          </p:cNvPr>
          <p:cNvPicPr>
            <a:picLocks noChangeAspect="1"/>
          </p:cNvPicPr>
          <p:nvPr/>
        </p:nvPicPr>
        <p:blipFill>
          <a:blip r:embed="rId5"/>
          <a:stretch>
            <a:fillRect/>
          </a:stretch>
        </p:blipFill>
        <p:spPr>
          <a:xfrm>
            <a:off x="6347314" y="1777876"/>
            <a:ext cx="4819650" cy="4029075"/>
          </a:xfrm>
          <a:prstGeom prst="rect">
            <a:avLst/>
          </a:prstGeom>
        </p:spPr>
      </p:pic>
    </p:spTree>
    <p:extLst>
      <p:ext uri="{BB962C8B-B14F-4D97-AF65-F5344CB8AC3E}">
        <p14:creationId xmlns:p14="http://schemas.microsoft.com/office/powerpoint/2010/main" val="1089290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AAFD6D-2C7A-0FD5-D057-27A1DF828032}"/>
              </a:ext>
            </a:extLst>
          </p:cNvPr>
          <p:cNvSpPr txBox="1"/>
          <p:nvPr/>
        </p:nvSpPr>
        <p:spPr>
          <a:xfrm>
            <a:off x="160774" y="312837"/>
            <a:ext cx="8973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a:ea typeface="+mn-ea"/>
                <a:cs typeface="+mn-cs"/>
              </a:rPr>
              <a:t>Our Report…</a:t>
            </a:r>
          </a:p>
        </p:txBody>
      </p:sp>
      <p:pic>
        <p:nvPicPr>
          <p:cNvPr id="8" name="Picture 2" descr="Kew House Care Home Wimbledon, Nursing &amp;amp; Residential Care In London">
            <a:extLst>
              <a:ext uri="{FF2B5EF4-FFF2-40B4-BE49-F238E27FC236}">
                <a16:creationId xmlns:a16="http://schemas.microsoft.com/office/drawing/2014/main" id="{3BF82C1B-3FBD-F3B0-ABE2-A658E3F4DF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6481" y="144275"/>
            <a:ext cx="2304745" cy="92189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Hutton View wins prestigious design award">
            <a:extLst>
              <a:ext uri="{FF2B5EF4-FFF2-40B4-BE49-F238E27FC236}">
                <a16:creationId xmlns:a16="http://schemas.microsoft.com/office/drawing/2014/main" id="{0A4BE421-F4DC-0F8B-3BC7-099DCC5663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AA377765-09FC-D0EA-8C57-ECB01F42C565}"/>
              </a:ext>
            </a:extLst>
          </p:cNvPr>
          <p:cNvSpPr txBox="1"/>
          <p:nvPr/>
        </p:nvSpPr>
        <p:spPr>
          <a:xfrm>
            <a:off x="160774" y="1811685"/>
            <a:ext cx="11870452"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The service is dedicated to providing high quality care and support. The service </a:t>
            </a:r>
            <a:r>
              <a:rPr kumimoji="0" lang="en-GB" sz="3200" b="1" i="0" u="none" strike="noStrike" kern="1200" cap="none" spc="0" normalizeH="0" baseline="0" noProof="0" dirty="0">
                <a:ln>
                  <a:noFill/>
                </a:ln>
                <a:solidFill>
                  <a:srgbClr val="FF0000"/>
                </a:solidFill>
                <a:effectLst/>
                <a:uLnTx/>
                <a:uFillTx/>
                <a:latin typeface="Calibri"/>
                <a:ea typeface="+mn-ea"/>
                <a:cs typeface="+mn-cs"/>
              </a:rPr>
              <a:t>vision</a:t>
            </a:r>
            <a:r>
              <a:rPr kumimoji="0" lang="en-GB" sz="3200" b="0" i="0" u="none" strike="noStrike" kern="1200" cap="none" spc="0" normalizeH="0" baseline="0" noProof="0" dirty="0">
                <a:ln>
                  <a:noFill/>
                </a:ln>
                <a:solidFill>
                  <a:prstClr val="black"/>
                </a:solidFill>
                <a:effectLst/>
                <a:uLnTx/>
                <a:uFillTx/>
                <a:latin typeface="Calibri"/>
                <a:ea typeface="+mn-ea"/>
                <a:cs typeface="+mn-cs"/>
              </a:rPr>
              <a:t> and ethos is implemented by every member of staff. </a:t>
            </a:r>
            <a:r>
              <a:rPr kumimoji="0" lang="en-GB" sz="3200" b="1" i="0" u="none" strike="noStrike" kern="1200" cap="none" spc="0" normalizeH="0" baseline="0" noProof="0" dirty="0">
                <a:ln>
                  <a:noFill/>
                </a:ln>
                <a:solidFill>
                  <a:srgbClr val="FF0000"/>
                </a:solidFill>
                <a:effectLst/>
                <a:uLnTx/>
                <a:uFillTx/>
                <a:latin typeface="Calibri"/>
                <a:ea typeface="+mn-ea"/>
                <a:cs typeface="+mn-cs"/>
              </a:rPr>
              <a:t>Strong governance </a:t>
            </a:r>
            <a:r>
              <a:rPr kumimoji="0" lang="en-GB" sz="3200" b="0" i="0" u="none" strike="noStrike" kern="1200" cap="none" spc="0" normalizeH="0" baseline="0" noProof="0" dirty="0">
                <a:ln>
                  <a:noFill/>
                </a:ln>
                <a:solidFill>
                  <a:prstClr val="black"/>
                </a:solidFill>
                <a:effectLst/>
                <a:uLnTx/>
                <a:uFillTx/>
                <a:latin typeface="Calibri"/>
                <a:ea typeface="+mn-ea"/>
                <a:cs typeface="+mn-cs"/>
              </a:rPr>
              <a:t>is in place, aided by a </a:t>
            </a:r>
            <a:r>
              <a:rPr kumimoji="0" lang="en-GB" sz="3200" b="1" i="0" u="none" strike="noStrike" kern="1200" cap="none" spc="0" normalizeH="0" baseline="0" noProof="0" dirty="0">
                <a:ln>
                  <a:noFill/>
                </a:ln>
                <a:solidFill>
                  <a:srgbClr val="FF0000"/>
                </a:solidFill>
                <a:effectLst/>
                <a:uLnTx/>
                <a:uFillTx/>
                <a:latin typeface="Calibri"/>
                <a:ea typeface="+mn-ea"/>
                <a:cs typeface="+mn-cs"/>
              </a:rPr>
              <a:t>clear management structure</a:t>
            </a:r>
            <a:r>
              <a:rPr kumimoji="0" lang="en-GB" sz="3200" b="0" i="0" u="none" strike="noStrike" kern="1200" cap="none" spc="0" normalizeH="0" baseline="0" noProof="0" dirty="0">
                <a:ln>
                  <a:noFill/>
                </a:ln>
                <a:solidFill>
                  <a:prstClr val="black"/>
                </a:solidFill>
                <a:effectLst/>
                <a:uLnTx/>
                <a:uFillTx/>
                <a:latin typeface="Calibri"/>
                <a:ea typeface="+mn-ea"/>
                <a:cs typeface="+mn-cs"/>
              </a:rPr>
              <a:t>. There are </a:t>
            </a:r>
            <a:r>
              <a:rPr kumimoji="0" lang="en-GB" sz="3200" b="1" i="0" u="none" strike="noStrike" kern="1200" cap="none" spc="0" normalizeH="0" baseline="0" noProof="0" dirty="0">
                <a:ln>
                  <a:noFill/>
                </a:ln>
                <a:solidFill>
                  <a:srgbClr val="FF0000"/>
                </a:solidFill>
                <a:effectLst/>
                <a:uLnTx/>
                <a:uFillTx/>
                <a:latin typeface="Calibri"/>
                <a:ea typeface="+mn-ea"/>
                <a:cs typeface="+mn-cs"/>
              </a:rPr>
              <a:t>robust auditing systems </a:t>
            </a:r>
            <a:r>
              <a:rPr kumimoji="0" lang="en-GB" sz="3200" b="0" i="0" u="none" strike="noStrike" kern="1200" cap="none" spc="0" normalizeH="0" baseline="0" noProof="0" dirty="0">
                <a:ln>
                  <a:noFill/>
                </a:ln>
                <a:solidFill>
                  <a:prstClr val="black"/>
                </a:solidFill>
                <a:effectLst/>
                <a:uLnTx/>
                <a:uFillTx/>
                <a:latin typeface="Calibri"/>
                <a:ea typeface="+mn-ea"/>
                <a:cs typeface="+mn-cs"/>
              </a:rPr>
              <a:t>as well as </a:t>
            </a:r>
            <a:r>
              <a:rPr kumimoji="0" lang="en-GB" sz="3200" b="1" i="0" u="none" strike="noStrike" kern="1200" cap="none" spc="0" normalizeH="0" baseline="0" noProof="0" dirty="0">
                <a:ln>
                  <a:noFill/>
                </a:ln>
                <a:solidFill>
                  <a:srgbClr val="FF0000"/>
                </a:solidFill>
                <a:effectLst/>
                <a:uLnTx/>
                <a:uFillTx/>
                <a:latin typeface="Calibri"/>
                <a:ea typeface="+mn-ea"/>
                <a:cs typeface="+mn-cs"/>
              </a:rPr>
              <a:t>quality assurance arrangements</a:t>
            </a:r>
            <a:r>
              <a:rPr kumimoji="0" lang="en-GB" sz="3200" b="0" i="0" u="none" strike="noStrike" kern="1200" cap="none" spc="0" normalizeH="0" baseline="0" noProof="0" dirty="0">
                <a:ln>
                  <a:noFill/>
                </a:ln>
                <a:solidFill>
                  <a:prstClr val="black"/>
                </a:solidFill>
                <a:effectLst/>
                <a:uLnTx/>
                <a:uFillTx/>
                <a:latin typeface="Calibri"/>
                <a:ea typeface="+mn-ea"/>
                <a:cs typeface="+mn-cs"/>
              </a:rPr>
              <a:t>. Managers, senior managers and the Responsible Individual (RI) have </a:t>
            </a:r>
            <a:r>
              <a:rPr kumimoji="0" lang="en-GB" sz="3200" b="1" i="0" u="none" strike="noStrike" kern="1200" cap="none" spc="0" normalizeH="0" baseline="0" noProof="0" dirty="0">
                <a:ln>
                  <a:noFill/>
                </a:ln>
                <a:solidFill>
                  <a:srgbClr val="FF0000"/>
                </a:solidFill>
                <a:effectLst/>
                <a:uLnTx/>
                <a:uFillTx/>
                <a:latin typeface="Calibri"/>
                <a:ea typeface="+mn-ea"/>
                <a:cs typeface="+mn-cs"/>
              </a:rPr>
              <a:t>extensive oversight </a:t>
            </a:r>
            <a:r>
              <a:rPr kumimoji="0" lang="en-GB" sz="3200" b="0" i="0" u="none" strike="noStrike" kern="1200" cap="none" spc="0" normalizeH="0" baseline="0" noProof="0" dirty="0">
                <a:ln>
                  <a:noFill/>
                </a:ln>
                <a:solidFill>
                  <a:prstClr val="black"/>
                </a:solidFill>
                <a:effectLst/>
                <a:uLnTx/>
                <a:uFillTx/>
                <a:latin typeface="Calibri"/>
                <a:ea typeface="+mn-ea"/>
                <a:cs typeface="+mn-cs"/>
              </a:rPr>
              <a:t>of the service and ensure that high quality is embedded and maintained.</a:t>
            </a:r>
          </a:p>
        </p:txBody>
      </p:sp>
    </p:spTree>
    <p:extLst>
      <p:ext uri="{BB962C8B-B14F-4D97-AF65-F5344CB8AC3E}">
        <p14:creationId xmlns:p14="http://schemas.microsoft.com/office/powerpoint/2010/main" val="1250223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CCDD-6B19-F834-2781-9FFEC952CDFB}"/>
              </a:ext>
            </a:extLst>
          </p:cNvPr>
          <p:cNvSpPr>
            <a:spLocks noGrp="1"/>
          </p:cNvSpPr>
          <p:nvPr>
            <p:ph type="title"/>
          </p:nvPr>
        </p:nvSpPr>
        <p:spPr>
          <a:xfrm>
            <a:off x="385354" y="338185"/>
            <a:ext cx="10515600" cy="1280159"/>
          </a:xfrm>
        </p:spPr>
        <p:txBody>
          <a:bodyPr/>
          <a:lstStyle/>
          <a:p>
            <a:r>
              <a:rPr lang="en-GB" b="1" dirty="0" err="1">
                <a:latin typeface="Arial" panose="020B0604020202020204" pitchFamily="34" charset="0"/>
                <a:cs typeface="Arial" panose="020B0604020202020204" pitchFamily="34" charset="0"/>
              </a:rPr>
              <a:t>Diweddariadau</a:t>
            </a:r>
            <a:r>
              <a:rPr lang="en-GB" b="1" dirty="0">
                <a:latin typeface="Arial" panose="020B0604020202020204" pitchFamily="34" charset="0"/>
                <a:cs typeface="Arial" panose="020B0604020202020204" pitchFamily="34" charset="0"/>
              </a:rPr>
              <a:t> / Updates</a:t>
            </a:r>
          </a:p>
        </p:txBody>
      </p:sp>
      <p:sp>
        <p:nvSpPr>
          <p:cNvPr id="3" name="Content Placeholder 2">
            <a:extLst>
              <a:ext uri="{FF2B5EF4-FFF2-40B4-BE49-F238E27FC236}">
                <a16:creationId xmlns:a16="http://schemas.microsoft.com/office/drawing/2014/main" id="{D5D9D17D-05D8-B27C-0FBB-A3C79E80D805}"/>
              </a:ext>
            </a:extLst>
          </p:cNvPr>
          <p:cNvSpPr>
            <a:spLocks noGrp="1"/>
          </p:cNvSpPr>
          <p:nvPr>
            <p:ph idx="1"/>
          </p:nvPr>
        </p:nvSpPr>
        <p:spPr>
          <a:xfrm>
            <a:off x="219891" y="1882503"/>
            <a:ext cx="5933440" cy="5445759"/>
          </a:xfrm>
        </p:spPr>
        <p:txBody>
          <a:bodyPr>
            <a:normAutofit/>
          </a:bodyPr>
          <a:lstStyle/>
          <a:p>
            <a:r>
              <a:rPr lang="en-GB" sz="1600" b="1" dirty="0">
                <a:latin typeface="Arial" panose="020B0604020202020204" pitchFamily="34" charset="0"/>
                <a:cs typeface="Arial" panose="020B0604020202020204" pitchFamily="34" charset="0"/>
              </a:rPr>
              <a:t>Deprivation of Liberty Safeguards (</a:t>
            </a:r>
            <a:r>
              <a:rPr lang="en-GB" sz="1600" b="1" dirty="0" err="1">
                <a:latin typeface="Arial" panose="020B0604020202020204" pitchFamily="34" charset="0"/>
                <a:cs typeface="Arial" panose="020B0604020202020204" pitchFamily="34" charset="0"/>
              </a:rPr>
              <a:t>DoLS</a:t>
            </a:r>
            <a:r>
              <a:rPr lang="en-GB" sz="1600" b="1" dirty="0">
                <a:latin typeface="Arial" panose="020B0604020202020204" pitchFamily="34" charset="0"/>
                <a:cs typeface="Arial" panose="020B0604020202020204" pitchFamily="34" charset="0"/>
              </a:rPr>
              <a:t>)</a:t>
            </a:r>
          </a:p>
          <a:p>
            <a:pPr lvl="1"/>
            <a:r>
              <a:rPr lang="en-GB" sz="1600" dirty="0">
                <a:latin typeface="Arial" panose="020B0604020202020204" pitchFamily="34" charset="0"/>
                <a:cs typeface="Arial" panose="020B0604020202020204" pitchFamily="34" charset="0"/>
              </a:rPr>
              <a:t>LPS on hold for at least life of this UK government</a:t>
            </a:r>
          </a:p>
          <a:p>
            <a:pPr lvl="1"/>
            <a:r>
              <a:rPr lang="en-GB" sz="1600" dirty="0">
                <a:latin typeface="Arial" panose="020B0604020202020204" pitchFamily="34" charset="0"/>
                <a:cs typeface="Arial" panose="020B0604020202020204" pitchFamily="34" charset="0"/>
              </a:rPr>
              <a:t>re-focus on </a:t>
            </a:r>
            <a:r>
              <a:rPr lang="en-GB" sz="1600" dirty="0" err="1">
                <a:latin typeface="Arial" panose="020B0604020202020204" pitchFamily="34" charset="0"/>
                <a:cs typeface="Arial" panose="020B0604020202020204" pitchFamily="34" charset="0"/>
              </a:rPr>
              <a:t>DoLS</a:t>
            </a:r>
            <a:r>
              <a:rPr lang="en-GB" sz="1600" dirty="0">
                <a:latin typeface="Arial" panose="020B0604020202020204" pitchFamily="34" charset="0"/>
                <a:cs typeface="Arial" panose="020B0604020202020204" pitchFamily="34" charset="0"/>
              </a:rPr>
              <a:t> and provider's responsibilities as Managing Authorities</a:t>
            </a:r>
          </a:p>
          <a:p>
            <a:pPr lvl="1"/>
            <a:r>
              <a:rPr lang="en-GB" sz="1600" dirty="0">
                <a:latin typeface="Arial" panose="020B0604020202020204" pitchFamily="34" charset="0"/>
                <a:cs typeface="Arial" panose="020B0604020202020204" pitchFamily="34" charset="0"/>
              </a:rPr>
              <a:t>notify CIW when applying for authorisation </a:t>
            </a:r>
          </a:p>
          <a:p>
            <a:pPr lvl="1"/>
            <a:r>
              <a:rPr lang="en-GB" sz="1600" dirty="0">
                <a:latin typeface="Arial" panose="020B0604020202020204" pitchFamily="34" charset="0"/>
                <a:cs typeface="Arial" panose="020B0604020202020204" pitchFamily="34" charset="0"/>
              </a:rPr>
              <a:t>most interested in how care and support is delivered for people deprived of their liberty in the least restrictive ways</a:t>
            </a:r>
          </a:p>
          <a:p>
            <a:pPr lvl="1"/>
            <a:r>
              <a:rPr lang="en-GB" sz="1600" dirty="0">
                <a:latin typeface="Arial" panose="020B0604020202020204" pitchFamily="34" charset="0"/>
                <a:cs typeface="Arial" panose="020B0604020202020204" pitchFamily="34" charset="0"/>
              </a:rPr>
              <a:t>piloting a renewed focus on </a:t>
            </a:r>
            <a:r>
              <a:rPr lang="en-GB" sz="1600" dirty="0" err="1">
                <a:latin typeface="Arial" panose="020B0604020202020204" pitchFamily="34" charset="0"/>
                <a:cs typeface="Arial" panose="020B0604020202020204" pitchFamily="34" charset="0"/>
              </a:rPr>
              <a:t>DoLS</a:t>
            </a:r>
            <a:r>
              <a:rPr lang="en-GB" sz="1600" dirty="0">
                <a:latin typeface="Arial" panose="020B0604020202020204" pitchFamily="34" charset="0"/>
                <a:cs typeface="Arial" panose="020B0604020202020204" pitchFamily="34" charset="0"/>
              </a:rPr>
              <a:t> as part of our inspection visits - lack of understanding by many care staff of </a:t>
            </a:r>
            <a:r>
              <a:rPr lang="en-GB" sz="1600" dirty="0" err="1">
                <a:latin typeface="Arial" panose="020B0604020202020204" pitchFamily="34" charset="0"/>
                <a:cs typeface="Arial" panose="020B0604020202020204" pitchFamily="34" charset="0"/>
              </a:rPr>
              <a:t>DoLS</a:t>
            </a:r>
            <a:r>
              <a:rPr lang="en-GB" sz="1600" dirty="0">
                <a:latin typeface="Arial" panose="020B0604020202020204" pitchFamily="34" charset="0"/>
                <a:cs typeface="Arial" panose="020B0604020202020204" pitchFamily="34" charset="0"/>
              </a:rPr>
              <a:t>, lack of response by LAs people waiting long time for authorisation - we're interested in provider's experiences of this.</a:t>
            </a:r>
          </a:p>
          <a:p>
            <a:pPr lvl="1"/>
            <a:r>
              <a:rPr lang="en-GB" sz="1600" dirty="0">
                <a:latin typeface="Arial" panose="020B0604020202020204" pitchFamily="34" charset="0"/>
                <a:cs typeface="Arial" panose="020B0604020202020204" pitchFamily="34" charset="0"/>
              </a:rPr>
              <a:t>important to remember </a:t>
            </a:r>
            <a:r>
              <a:rPr lang="en-GB" sz="1600" dirty="0" err="1">
                <a:latin typeface="Arial" panose="020B0604020202020204" pitchFamily="34" charset="0"/>
                <a:cs typeface="Arial" panose="020B0604020202020204" pitchFamily="34" charset="0"/>
              </a:rPr>
              <a:t>DoLS</a:t>
            </a:r>
            <a:r>
              <a:rPr lang="en-GB" sz="1600" dirty="0">
                <a:latin typeface="Arial" panose="020B0604020202020204" pitchFamily="34" charset="0"/>
                <a:cs typeface="Arial" panose="020B0604020202020204" pitchFamily="34" charset="0"/>
              </a:rPr>
              <a:t> are not open-ended / for life and should be reviewed by LA.</a:t>
            </a:r>
          </a:p>
          <a:p>
            <a:pPr marL="0" indent="0">
              <a:buNone/>
            </a:pPr>
            <a:endParaRPr lang="en-GB" sz="1600" dirty="0">
              <a:latin typeface="Arial" panose="020B0604020202020204" pitchFamily="34" charset="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2AE95898-A32F-7BB3-EA4C-EDBE51FB6E66}"/>
              </a:ext>
            </a:extLst>
          </p:cNvPr>
          <p:cNvSpPr txBox="1">
            <a:spLocks/>
          </p:cNvSpPr>
          <p:nvPr/>
        </p:nvSpPr>
        <p:spPr>
          <a:xfrm>
            <a:off x="6096000" y="1882503"/>
            <a:ext cx="5933440" cy="5445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1106" sz="1500" b="1" dirty="0">
                <a:latin typeface="Arial" panose="020B0604020202020204" pitchFamily="34" charset="0"/>
                <a:cs typeface="Arial" panose="020B0604020202020204" pitchFamily="34" charset="0"/>
              </a:rPr>
              <a:t>Trefniadau Diogelu wrth Amddifadu o Ryddid</a:t>
            </a:r>
          </a:p>
          <a:p>
            <a:pPr lvl="1">
              <a:defRPr b="0" i="0"/>
            </a:pPr>
            <a:r>
              <a:rPr lang="1106" sz="1500" dirty="0">
                <a:latin typeface="Arial" panose="020B0604020202020204" pitchFamily="34" charset="0"/>
                <a:cs typeface="Arial" panose="020B0604020202020204" pitchFamily="34" charset="0"/>
              </a:rPr>
              <a:t>Diogeliadau Amddiffyn Rhyddid wedi'u gohirio o leiaf am oes Llywodraeth bresennol y DU</a:t>
            </a:r>
          </a:p>
          <a:p>
            <a:pPr lvl="1">
              <a:defRPr b="0" i="0"/>
            </a:pPr>
            <a:r>
              <a:rPr lang="1106" sz="1500" dirty="0">
                <a:latin typeface="Arial" panose="020B0604020202020204" pitchFamily="34" charset="0"/>
                <a:cs typeface="Arial" panose="020B0604020202020204" pitchFamily="34" charset="0"/>
              </a:rPr>
              <a:t>ailganolbwyntio ar y Trefniadau Diogelu wrth Amddifadu o Ryddid a chyfrifoldebau darparwyr fel Awdurdodau Rheoli</a:t>
            </a:r>
          </a:p>
          <a:p>
            <a:pPr lvl="1">
              <a:defRPr b="0" i="0"/>
            </a:pPr>
            <a:r>
              <a:rPr lang="1106" sz="1500" dirty="0">
                <a:latin typeface="Arial" panose="020B0604020202020204" pitchFamily="34" charset="0"/>
                <a:cs typeface="Arial" panose="020B0604020202020204" pitchFamily="34" charset="0"/>
              </a:rPr>
              <a:t>hysbysu AGC wrth wneud cais am awdurdod </a:t>
            </a:r>
          </a:p>
          <a:p>
            <a:pPr lvl="1">
              <a:defRPr b="0" i="0"/>
            </a:pPr>
            <a:r>
              <a:rPr lang="1106" sz="1500" dirty="0">
                <a:latin typeface="Arial" panose="020B0604020202020204" pitchFamily="34" charset="0"/>
                <a:cs typeface="Arial" panose="020B0604020202020204" pitchFamily="34" charset="0"/>
              </a:rPr>
              <a:t>y prif ffactor sydd o ddiddordeb yw sut y rhoddir gofal a chymorth i bobl a gaiff eu hamddifadu o'u rhyddid yn y ffyrdd lleiaf cyfyngol </a:t>
            </a:r>
          </a:p>
          <a:p>
            <a:pPr lvl="1">
              <a:defRPr b="0" i="0"/>
            </a:pPr>
            <a:r>
              <a:rPr lang="1106" sz="1500" dirty="0">
                <a:latin typeface="Arial" panose="020B0604020202020204" pitchFamily="34" charset="0"/>
                <a:cs typeface="Arial" panose="020B0604020202020204" pitchFamily="34" charset="0"/>
              </a:rPr>
              <a:t>cynnal cynllun peilot yn canolbwyntio o'r newydd ar y Trefniadau Diogelu wrth Amddifadu o Ryddid fel rhan o'n hymweliadau arolygu - diffyg dealltwriaeth llawer o staff gofal o'r Trefniadau Diogelu wrth Amddifadu o Ryddid, diffyg ymateb gan Awdurdodau Lleol a phobl yn aros am amser hir i gael awdurdod - rydym yn awyddus i glywed am brofiadau darparwyr o hyn</a:t>
            </a:r>
          </a:p>
          <a:p>
            <a:pPr lvl="1">
              <a:defRPr b="0" i="0"/>
            </a:pPr>
            <a:r>
              <a:rPr lang="1106" sz="1500" dirty="0">
                <a:latin typeface="Arial" panose="020B0604020202020204" pitchFamily="34" charset="0"/>
                <a:cs typeface="Arial" panose="020B0604020202020204" pitchFamily="34" charset="0"/>
              </a:rPr>
              <a:t>mae'n bwysig cofio nad yw'r Trefniadau Diogelu wrth Amddifadu o Ryddid yn benagored / yn drefniadau gydol oes a dylai'r Awdurdod Lleol eu hadolygu.</a:t>
            </a:r>
          </a:p>
          <a:p>
            <a:pPr marL="0" indent="0">
              <a:buFont typeface="Arial" panose="020B0604020202020204" pitchFamily="34" charset="0"/>
              <a:buNone/>
            </a:pPr>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5680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AAFD6D-2C7A-0FD5-D057-27A1DF828032}"/>
              </a:ext>
            </a:extLst>
          </p:cNvPr>
          <p:cNvSpPr txBox="1"/>
          <p:nvPr/>
        </p:nvSpPr>
        <p:spPr>
          <a:xfrm>
            <a:off x="160774" y="312837"/>
            <a:ext cx="8973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a:ea typeface="+mn-ea"/>
                <a:cs typeface="+mn-cs"/>
              </a:rPr>
              <a:t>Hallmark Care Homes</a:t>
            </a:r>
          </a:p>
        </p:txBody>
      </p:sp>
      <p:pic>
        <p:nvPicPr>
          <p:cNvPr id="8" name="Picture 2" descr="Kew House Care Home Wimbledon, Nursing &amp;amp; Residential Care In London">
            <a:extLst>
              <a:ext uri="{FF2B5EF4-FFF2-40B4-BE49-F238E27FC236}">
                <a16:creationId xmlns:a16="http://schemas.microsoft.com/office/drawing/2014/main" id="{3BF82C1B-3FBD-F3B0-ABE2-A658E3F4DF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6481" y="144275"/>
            <a:ext cx="2304745" cy="92189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Hutton View wins prestigious design award">
            <a:extLst>
              <a:ext uri="{FF2B5EF4-FFF2-40B4-BE49-F238E27FC236}">
                <a16:creationId xmlns:a16="http://schemas.microsoft.com/office/drawing/2014/main" id="{0A4BE421-F4DC-0F8B-3BC7-099DCC5663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AA377765-09FC-D0EA-8C57-ECB01F42C565}"/>
              </a:ext>
            </a:extLst>
          </p:cNvPr>
          <p:cNvSpPr txBox="1"/>
          <p:nvPr/>
        </p:nvSpPr>
        <p:spPr>
          <a:xfrm>
            <a:off x="284206" y="2890391"/>
            <a:ext cx="117470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The service is dedicated to providing high quality care and support. The service </a:t>
            </a:r>
            <a:r>
              <a:rPr kumimoji="0" lang="en-GB" sz="1600" b="1" i="0" u="none" strike="noStrike" kern="1200" cap="none" spc="0" normalizeH="0" baseline="0" noProof="0" dirty="0">
                <a:ln>
                  <a:noFill/>
                </a:ln>
                <a:solidFill>
                  <a:srgbClr val="FF0000"/>
                </a:solidFill>
                <a:effectLst/>
                <a:uLnTx/>
                <a:uFillTx/>
                <a:latin typeface="Calibri"/>
                <a:ea typeface="+mn-ea"/>
                <a:cs typeface="+mn-cs"/>
              </a:rPr>
              <a:t>vision</a:t>
            </a:r>
            <a:r>
              <a:rPr kumimoji="0" lang="en-GB" sz="1600" b="0" i="0" u="none" strike="noStrike" kern="1200" cap="none" spc="0" normalizeH="0" baseline="0" noProof="0" dirty="0">
                <a:ln>
                  <a:noFill/>
                </a:ln>
                <a:solidFill>
                  <a:prstClr val="black"/>
                </a:solidFill>
                <a:effectLst/>
                <a:uLnTx/>
                <a:uFillTx/>
                <a:latin typeface="Calibri"/>
                <a:ea typeface="+mn-ea"/>
                <a:cs typeface="+mn-cs"/>
              </a:rPr>
              <a:t> and ethos is implemented by every member of staff. </a:t>
            </a:r>
            <a:r>
              <a:rPr kumimoji="0" lang="en-GB" sz="1600" b="1" i="0" u="none" strike="noStrike" kern="1200" cap="none" spc="0" normalizeH="0" baseline="0" noProof="0" dirty="0">
                <a:ln>
                  <a:noFill/>
                </a:ln>
                <a:solidFill>
                  <a:srgbClr val="FF0000"/>
                </a:solidFill>
                <a:effectLst/>
                <a:uLnTx/>
                <a:uFillTx/>
                <a:latin typeface="Calibri"/>
                <a:ea typeface="+mn-ea"/>
                <a:cs typeface="+mn-cs"/>
              </a:rPr>
              <a:t>Strong governance </a:t>
            </a:r>
            <a:r>
              <a:rPr kumimoji="0" lang="en-GB" sz="1600" b="0" i="0" u="none" strike="noStrike" kern="1200" cap="none" spc="0" normalizeH="0" baseline="0" noProof="0" dirty="0">
                <a:ln>
                  <a:noFill/>
                </a:ln>
                <a:solidFill>
                  <a:prstClr val="black"/>
                </a:solidFill>
                <a:effectLst/>
                <a:uLnTx/>
                <a:uFillTx/>
                <a:latin typeface="Calibri"/>
                <a:ea typeface="+mn-ea"/>
                <a:cs typeface="+mn-cs"/>
              </a:rPr>
              <a:t>is in place, aided by a </a:t>
            </a:r>
            <a:r>
              <a:rPr kumimoji="0" lang="en-GB" sz="1600" b="1" i="0" u="none" strike="noStrike" kern="1200" cap="none" spc="0" normalizeH="0" baseline="0" noProof="0" dirty="0">
                <a:ln>
                  <a:noFill/>
                </a:ln>
                <a:solidFill>
                  <a:srgbClr val="FF0000"/>
                </a:solidFill>
                <a:effectLst/>
                <a:uLnTx/>
                <a:uFillTx/>
                <a:latin typeface="Calibri"/>
                <a:ea typeface="+mn-ea"/>
                <a:cs typeface="+mn-cs"/>
              </a:rPr>
              <a:t>clear management structure</a:t>
            </a:r>
            <a:r>
              <a:rPr kumimoji="0" lang="en-GB" sz="1600" b="0" i="0" u="none" strike="noStrike" kern="1200" cap="none" spc="0" normalizeH="0" baseline="0" noProof="0" dirty="0">
                <a:ln>
                  <a:noFill/>
                </a:ln>
                <a:solidFill>
                  <a:prstClr val="black"/>
                </a:solidFill>
                <a:effectLst/>
                <a:uLnTx/>
                <a:uFillTx/>
                <a:latin typeface="Calibri"/>
                <a:ea typeface="+mn-ea"/>
                <a:cs typeface="+mn-cs"/>
              </a:rPr>
              <a:t>. There are </a:t>
            </a:r>
            <a:r>
              <a:rPr kumimoji="0" lang="en-GB" sz="1600" b="1" i="0" u="none" strike="noStrike" kern="1200" cap="none" spc="0" normalizeH="0" baseline="0" noProof="0" dirty="0">
                <a:ln>
                  <a:noFill/>
                </a:ln>
                <a:solidFill>
                  <a:srgbClr val="FF0000"/>
                </a:solidFill>
                <a:effectLst/>
                <a:uLnTx/>
                <a:uFillTx/>
                <a:latin typeface="Calibri"/>
                <a:ea typeface="+mn-ea"/>
                <a:cs typeface="+mn-cs"/>
              </a:rPr>
              <a:t>robust auditing systems </a:t>
            </a:r>
            <a:r>
              <a:rPr kumimoji="0" lang="en-GB" sz="1600" b="0" i="0" u="none" strike="noStrike" kern="1200" cap="none" spc="0" normalizeH="0" baseline="0" noProof="0" dirty="0">
                <a:ln>
                  <a:noFill/>
                </a:ln>
                <a:solidFill>
                  <a:prstClr val="black"/>
                </a:solidFill>
                <a:effectLst/>
                <a:uLnTx/>
                <a:uFillTx/>
                <a:latin typeface="Calibri"/>
                <a:ea typeface="+mn-ea"/>
                <a:cs typeface="+mn-cs"/>
              </a:rPr>
              <a:t>as well as </a:t>
            </a:r>
            <a:r>
              <a:rPr kumimoji="0" lang="en-GB" sz="1600" b="1" i="0" u="none" strike="noStrike" kern="1200" cap="none" spc="0" normalizeH="0" baseline="0" noProof="0" dirty="0">
                <a:ln>
                  <a:noFill/>
                </a:ln>
                <a:solidFill>
                  <a:srgbClr val="FF0000"/>
                </a:solidFill>
                <a:effectLst/>
                <a:uLnTx/>
                <a:uFillTx/>
                <a:latin typeface="Calibri"/>
                <a:ea typeface="+mn-ea"/>
                <a:cs typeface="+mn-cs"/>
              </a:rPr>
              <a:t>quality assurance arrangements</a:t>
            </a:r>
            <a:r>
              <a:rPr kumimoji="0" lang="en-GB" sz="1600" b="0" i="0" u="none" strike="noStrike" kern="1200" cap="none" spc="0" normalizeH="0" baseline="0" noProof="0" dirty="0">
                <a:ln>
                  <a:noFill/>
                </a:ln>
                <a:solidFill>
                  <a:prstClr val="black"/>
                </a:solidFill>
                <a:effectLst/>
                <a:uLnTx/>
                <a:uFillTx/>
                <a:latin typeface="Calibri"/>
                <a:ea typeface="+mn-ea"/>
                <a:cs typeface="+mn-cs"/>
              </a:rPr>
              <a:t>. Managers, senior managers and the Responsible Individual (RI) have </a:t>
            </a:r>
            <a:r>
              <a:rPr kumimoji="0" lang="en-GB" sz="1600" b="1" i="0" u="none" strike="noStrike" kern="1200" cap="none" spc="0" normalizeH="0" baseline="0" noProof="0" dirty="0">
                <a:ln>
                  <a:noFill/>
                </a:ln>
                <a:solidFill>
                  <a:srgbClr val="FF0000"/>
                </a:solidFill>
                <a:effectLst/>
                <a:uLnTx/>
                <a:uFillTx/>
                <a:latin typeface="Calibri"/>
                <a:ea typeface="+mn-ea"/>
                <a:cs typeface="+mn-cs"/>
              </a:rPr>
              <a:t>extensive oversight </a:t>
            </a:r>
            <a:r>
              <a:rPr kumimoji="0" lang="en-GB" sz="1600" b="0" i="0" u="none" strike="noStrike" kern="1200" cap="none" spc="0" normalizeH="0" baseline="0" noProof="0" dirty="0">
                <a:ln>
                  <a:noFill/>
                </a:ln>
                <a:solidFill>
                  <a:prstClr val="black"/>
                </a:solidFill>
                <a:effectLst/>
                <a:uLnTx/>
                <a:uFillTx/>
                <a:latin typeface="Calibri"/>
                <a:ea typeface="+mn-ea"/>
                <a:cs typeface="+mn-cs"/>
              </a:rPr>
              <a:t>of the service and ensure that high quality is embedded and maintained.</a:t>
            </a:r>
          </a:p>
        </p:txBody>
      </p:sp>
      <p:cxnSp>
        <p:nvCxnSpPr>
          <p:cNvPr id="5" name="Straight Arrow Connector 4">
            <a:extLst>
              <a:ext uri="{FF2B5EF4-FFF2-40B4-BE49-F238E27FC236}">
                <a16:creationId xmlns:a16="http://schemas.microsoft.com/office/drawing/2014/main" id="{BBECF902-B058-2650-4AA1-FFAA6E69772A}"/>
              </a:ext>
            </a:extLst>
          </p:cNvPr>
          <p:cNvCxnSpPr>
            <a:cxnSpLocks/>
          </p:cNvCxnSpPr>
          <p:nvPr/>
        </p:nvCxnSpPr>
        <p:spPr>
          <a:xfrm>
            <a:off x="8011298" y="3724339"/>
            <a:ext cx="537449" cy="3023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6EA25434-74E1-AC1E-9A2C-A03C5A62B637}"/>
              </a:ext>
            </a:extLst>
          </p:cNvPr>
          <p:cNvSpPr txBox="1"/>
          <p:nvPr/>
        </p:nvSpPr>
        <p:spPr>
          <a:xfrm>
            <a:off x="8548747" y="4026692"/>
            <a:ext cx="3232563"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Compliance Audit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Audit Trend Analysis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Survey Results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Monitor KPI’s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Governance System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Electronic Care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EMAR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Remote monitoring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“Hi NYE”</a:t>
            </a:r>
          </a:p>
        </p:txBody>
      </p:sp>
      <p:sp>
        <p:nvSpPr>
          <p:cNvPr id="10" name="TextBox 9">
            <a:extLst>
              <a:ext uri="{FF2B5EF4-FFF2-40B4-BE49-F238E27FC236}">
                <a16:creationId xmlns:a16="http://schemas.microsoft.com/office/drawing/2014/main" id="{9AAA34D0-9DBE-F96D-FCBE-FB979FE11FED}"/>
              </a:ext>
            </a:extLst>
          </p:cNvPr>
          <p:cNvSpPr txBox="1"/>
          <p:nvPr/>
        </p:nvSpPr>
        <p:spPr>
          <a:xfrm>
            <a:off x="8122509" y="1321474"/>
            <a:ext cx="4604951"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Schedule of audits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Reviewed by home team and regional team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Peer auditing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Auditing software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Observational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“Close the loop”</a:t>
            </a:r>
          </a:p>
        </p:txBody>
      </p:sp>
      <p:sp>
        <p:nvSpPr>
          <p:cNvPr id="11" name="TextBox 10">
            <a:extLst>
              <a:ext uri="{FF2B5EF4-FFF2-40B4-BE49-F238E27FC236}">
                <a16:creationId xmlns:a16="http://schemas.microsoft.com/office/drawing/2014/main" id="{FC2FF506-347A-3A0C-0306-F28C0AB6BF1F}"/>
              </a:ext>
            </a:extLst>
          </p:cNvPr>
          <p:cNvSpPr txBox="1"/>
          <p:nvPr/>
        </p:nvSpPr>
        <p:spPr>
          <a:xfrm>
            <a:off x="284206" y="1536546"/>
            <a:ext cx="41868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To be recognised as the leading provider of high-quality care for all residents. </a:t>
            </a:r>
          </a:p>
        </p:txBody>
      </p:sp>
      <p:sp>
        <p:nvSpPr>
          <p:cNvPr id="12" name="TextBox 11">
            <a:extLst>
              <a:ext uri="{FF2B5EF4-FFF2-40B4-BE49-F238E27FC236}">
                <a16:creationId xmlns:a16="http://schemas.microsoft.com/office/drawing/2014/main" id="{0ABA6FC7-9CEA-4D87-8D65-B4EE0B32BD7D}"/>
              </a:ext>
            </a:extLst>
          </p:cNvPr>
          <p:cNvSpPr txBox="1"/>
          <p:nvPr/>
        </p:nvSpPr>
        <p:spPr>
          <a:xfrm>
            <a:off x="3405509" y="5088986"/>
            <a:ext cx="2483708"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Organisational Design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Clear job roles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Home Vs Regional </a:t>
            </a:r>
          </a:p>
        </p:txBody>
      </p:sp>
      <p:cxnSp>
        <p:nvCxnSpPr>
          <p:cNvPr id="14" name="Straight Arrow Connector 13">
            <a:extLst>
              <a:ext uri="{FF2B5EF4-FFF2-40B4-BE49-F238E27FC236}">
                <a16:creationId xmlns:a16="http://schemas.microsoft.com/office/drawing/2014/main" id="{2F6780DF-CF92-8273-9C53-2A0DA96E72AA}"/>
              </a:ext>
            </a:extLst>
          </p:cNvPr>
          <p:cNvCxnSpPr>
            <a:cxnSpLocks/>
          </p:cNvCxnSpPr>
          <p:nvPr/>
        </p:nvCxnSpPr>
        <p:spPr>
          <a:xfrm flipH="1" flipV="1">
            <a:off x="4069492" y="1927654"/>
            <a:ext cx="3072713" cy="9627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E7975322-BBD6-C2E7-397D-071246578419}"/>
              </a:ext>
            </a:extLst>
          </p:cNvPr>
          <p:cNvCxnSpPr>
            <a:cxnSpLocks/>
          </p:cNvCxnSpPr>
          <p:nvPr/>
        </p:nvCxnSpPr>
        <p:spPr>
          <a:xfrm flipH="1" flipV="1">
            <a:off x="4361935" y="3429000"/>
            <a:ext cx="109083" cy="165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0EF20EAF-BDF0-A6A6-0705-37BF4E6E996A}"/>
              </a:ext>
            </a:extLst>
          </p:cNvPr>
          <p:cNvCxnSpPr>
            <a:cxnSpLocks/>
          </p:cNvCxnSpPr>
          <p:nvPr/>
        </p:nvCxnSpPr>
        <p:spPr>
          <a:xfrm flipV="1">
            <a:off x="1066936" y="3660464"/>
            <a:ext cx="267427" cy="11463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30658A8B-B2C2-44E3-84E4-0DD8BDD663AA}"/>
              </a:ext>
            </a:extLst>
          </p:cNvPr>
          <p:cNvSpPr txBox="1"/>
          <p:nvPr/>
        </p:nvSpPr>
        <p:spPr>
          <a:xfrm>
            <a:off x="124791" y="4874612"/>
            <a:ext cx="2483708"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QA Policy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Internal Audit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External Audit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Surveys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RI Visits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Action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Quality of Care Review</a:t>
            </a:r>
          </a:p>
        </p:txBody>
      </p:sp>
      <p:cxnSp>
        <p:nvCxnSpPr>
          <p:cNvPr id="24" name="Straight Arrow Connector 23">
            <a:extLst>
              <a:ext uri="{FF2B5EF4-FFF2-40B4-BE49-F238E27FC236}">
                <a16:creationId xmlns:a16="http://schemas.microsoft.com/office/drawing/2014/main" id="{DAB95CA8-7C95-291E-1E15-8DF57893D7B5}"/>
              </a:ext>
            </a:extLst>
          </p:cNvPr>
          <p:cNvCxnSpPr>
            <a:cxnSpLocks/>
          </p:cNvCxnSpPr>
          <p:nvPr/>
        </p:nvCxnSpPr>
        <p:spPr>
          <a:xfrm flipV="1">
            <a:off x="8011298" y="2545492"/>
            <a:ext cx="111211" cy="6559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98060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AAFD6D-2C7A-0FD5-D057-27A1DF828032}"/>
              </a:ext>
            </a:extLst>
          </p:cNvPr>
          <p:cNvSpPr txBox="1"/>
          <p:nvPr/>
        </p:nvSpPr>
        <p:spPr>
          <a:xfrm>
            <a:off x="160774" y="312837"/>
            <a:ext cx="8973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a:ea typeface="+mn-ea"/>
                <a:cs typeface="+mn-cs"/>
              </a:rPr>
              <a:t>About Ty Enfys</a:t>
            </a:r>
          </a:p>
        </p:txBody>
      </p:sp>
      <p:pic>
        <p:nvPicPr>
          <p:cNvPr id="8" name="Picture 2" descr="Kew House Care Home Wimbledon, Nursing &amp;amp; Residential Care In London">
            <a:extLst>
              <a:ext uri="{FF2B5EF4-FFF2-40B4-BE49-F238E27FC236}">
                <a16:creationId xmlns:a16="http://schemas.microsoft.com/office/drawing/2014/main" id="{3BF82C1B-3FBD-F3B0-ABE2-A658E3F4DF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6481" y="144275"/>
            <a:ext cx="2304745" cy="92189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Hutton View wins prestigious design award">
            <a:extLst>
              <a:ext uri="{FF2B5EF4-FFF2-40B4-BE49-F238E27FC236}">
                <a16:creationId xmlns:a16="http://schemas.microsoft.com/office/drawing/2014/main" id="{0A4BE421-F4DC-0F8B-3BC7-099DCC5663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27D3074A-89D2-DC17-4A8D-1B4D6AE050E9}"/>
              </a:ext>
            </a:extLst>
          </p:cNvPr>
          <p:cNvSpPr txBox="1"/>
          <p:nvPr/>
        </p:nvSpPr>
        <p:spPr>
          <a:xfrm>
            <a:off x="271985" y="2150239"/>
            <a:ext cx="5560404"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Registered for 101 residents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Opened in 2007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Purpose built building offering: residential, dementia &amp; nursing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Heads of department team of 10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Total of 170 Team Members on payroll </a:t>
            </a:r>
          </a:p>
        </p:txBody>
      </p:sp>
      <p:pic>
        <p:nvPicPr>
          <p:cNvPr id="5" name="Picture 4">
            <a:extLst>
              <a:ext uri="{FF2B5EF4-FFF2-40B4-BE49-F238E27FC236}">
                <a16:creationId xmlns:a16="http://schemas.microsoft.com/office/drawing/2014/main" id="{47CA8B16-EE1E-A386-B31A-DB90513F24C2}"/>
              </a:ext>
            </a:extLst>
          </p:cNvPr>
          <p:cNvPicPr>
            <a:picLocks noChangeAspect="1"/>
          </p:cNvPicPr>
          <p:nvPr/>
        </p:nvPicPr>
        <p:blipFill>
          <a:blip r:embed="rId4"/>
          <a:stretch>
            <a:fillRect/>
          </a:stretch>
        </p:blipFill>
        <p:spPr>
          <a:xfrm>
            <a:off x="5721178" y="1324708"/>
            <a:ext cx="6310048" cy="5220455"/>
          </a:xfrm>
          <a:prstGeom prst="rect">
            <a:avLst/>
          </a:prstGeom>
        </p:spPr>
      </p:pic>
    </p:spTree>
    <p:extLst>
      <p:ext uri="{BB962C8B-B14F-4D97-AF65-F5344CB8AC3E}">
        <p14:creationId xmlns:p14="http://schemas.microsoft.com/office/powerpoint/2010/main" val="1154822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ew House Care Home Wimbledon, Nursing &amp;amp; Residential Care In London">
            <a:extLst>
              <a:ext uri="{FF2B5EF4-FFF2-40B4-BE49-F238E27FC236}">
                <a16:creationId xmlns:a16="http://schemas.microsoft.com/office/drawing/2014/main" id="{3BF82C1B-3FBD-F3B0-ABE2-A658E3F4DF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6481" y="144275"/>
            <a:ext cx="2304745" cy="92189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Hutton View wins prestigious design award">
            <a:extLst>
              <a:ext uri="{FF2B5EF4-FFF2-40B4-BE49-F238E27FC236}">
                <a16:creationId xmlns:a16="http://schemas.microsoft.com/office/drawing/2014/main" id="{0A4BE421-F4DC-0F8B-3BC7-099DCC5663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2" descr="Sticker by Swiggy">
            <a:extLst>
              <a:ext uri="{FF2B5EF4-FFF2-40B4-BE49-F238E27FC236}">
                <a16:creationId xmlns:a16="http://schemas.microsoft.com/office/drawing/2014/main" id="{763B718F-CF79-EB57-4A34-5C715523D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330" y="1904115"/>
            <a:ext cx="4048540" cy="401480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4">
            <a:extLst>
              <a:ext uri="{FF2B5EF4-FFF2-40B4-BE49-F238E27FC236}">
                <a16:creationId xmlns:a16="http://schemas.microsoft.com/office/drawing/2014/main" id="{3DD97249-7CB5-55E7-1AE3-D1184C4FAD6E}"/>
              </a:ext>
            </a:extLst>
          </p:cNvPr>
          <p:cNvSpPr>
            <a:spLocks noGrp="1"/>
          </p:cNvSpPr>
          <p:nvPr>
            <p:ph type="ctrTitle"/>
          </p:nvPr>
        </p:nvSpPr>
        <p:spPr>
          <a:xfrm>
            <a:off x="-1" y="-421820"/>
            <a:ext cx="9910119" cy="2054087"/>
          </a:xfrm>
        </p:spPr>
        <p:txBody>
          <a:bodyPr>
            <a:normAutofit/>
          </a:bodyPr>
          <a:lstStyle/>
          <a:p>
            <a:r>
              <a:rPr lang="en-GB" b="1" dirty="0"/>
              <a:t>Passion and commitment to achieving excellent.</a:t>
            </a:r>
          </a:p>
        </p:txBody>
      </p:sp>
    </p:spTree>
    <p:extLst>
      <p:ext uri="{BB962C8B-B14F-4D97-AF65-F5344CB8AC3E}">
        <p14:creationId xmlns:p14="http://schemas.microsoft.com/office/powerpoint/2010/main" val="2916846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ew House Care Home Wimbledon, Nursing &amp;amp; Residential Care In London">
            <a:extLst>
              <a:ext uri="{FF2B5EF4-FFF2-40B4-BE49-F238E27FC236}">
                <a16:creationId xmlns:a16="http://schemas.microsoft.com/office/drawing/2014/main" id="{3BF82C1B-3FBD-F3B0-ABE2-A658E3F4DF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6481" y="144275"/>
            <a:ext cx="2304745" cy="92189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Hutton View wins prestigious design award">
            <a:extLst>
              <a:ext uri="{FF2B5EF4-FFF2-40B4-BE49-F238E27FC236}">
                <a16:creationId xmlns:a16="http://schemas.microsoft.com/office/drawing/2014/main" id="{0A4BE421-F4DC-0F8B-3BC7-099DCC5663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8B73A6BC-2DEF-D756-6BD5-9D06CBFE4477}"/>
              </a:ext>
            </a:extLst>
          </p:cNvPr>
          <p:cNvSpPr>
            <a:spLocks noGrp="1"/>
          </p:cNvSpPr>
          <p:nvPr>
            <p:ph type="ctrTitle"/>
          </p:nvPr>
        </p:nvSpPr>
        <p:spPr>
          <a:xfrm>
            <a:off x="0" y="-681723"/>
            <a:ext cx="9144000" cy="2387600"/>
          </a:xfrm>
        </p:spPr>
        <p:txBody>
          <a:bodyPr>
            <a:noAutofit/>
          </a:bodyPr>
          <a:lstStyle/>
          <a:p>
            <a:r>
              <a:rPr lang="en-GB" b="1" dirty="0"/>
              <a:t>Promoting residents independence and building relationships</a:t>
            </a:r>
          </a:p>
        </p:txBody>
      </p:sp>
      <p:pic>
        <p:nvPicPr>
          <p:cNvPr id="3" name="ymail_attachmentId85df02c4-2c7f-4bf6-acae-e9a82793e8ea">
            <a:extLst>
              <a:ext uri="{FF2B5EF4-FFF2-40B4-BE49-F238E27FC236}">
                <a16:creationId xmlns:a16="http://schemas.microsoft.com/office/drawing/2014/main" id="{80B627CE-305F-6096-1164-BF70984513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810" y="1588168"/>
            <a:ext cx="3291552" cy="438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ymail_attachmentId6c0f70d4-6f7b-4dcc-8a11-4fccfba3f55b">
            <a:extLst>
              <a:ext uri="{FF2B5EF4-FFF2-40B4-BE49-F238E27FC236}">
                <a16:creationId xmlns:a16="http://schemas.microsoft.com/office/drawing/2014/main" id="{F379173E-896B-F3FD-0051-808F4F56BF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2640" y="1579061"/>
            <a:ext cx="3291550" cy="438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ymail_attachmentId011474a1-359b-4873-bc2d-b88af55b150e">
            <a:extLst>
              <a:ext uri="{FF2B5EF4-FFF2-40B4-BE49-F238E27FC236}">
                <a16:creationId xmlns:a16="http://schemas.microsoft.com/office/drawing/2014/main" id="{549B052D-698B-AE9A-1AF9-78ABBD1FF9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225" y="1579061"/>
            <a:ext cx="3291550" cy="438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756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ew House Care Home Wimbledon, Nursing &amp;amp; Residential Care In London">
            <a:extLst>
              <a:ext uri="{FF2B5EF4-FFF2-40B4-BE49-F238E27FC236}">
                <a16:creationId xmlns:a16="http://schemas.microsoft.com/office/drawing/2014/main" id="{3BF82C1B-3FBD-F3B0-ABE2-A658E3F4DF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6481" y="144275"/>
            <a:ext cx="2304745" cy="92189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Hutton View wins prestigious design award">
            <a:extLst>
              <a:ext uri="{FF2B5EF4-FFF2-40B4-BE49-F238E27FC236}">
                <a16:creationId xmlns:a16="http://schemas.microsoft.com/office/drawing/2014/main" id="{0A4BE421-F4DC-0F8B-3BC7-099DCC5663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50653F86-A5CF-CD01-6C1B-D30B61303724}"/>
              </a:ext>
            </a:extLst>
          </p:cNvPr>
          <p:cNvSpPr>
            <a:spLocks noGrp="1"/>
          </p:cNvSpPr>
          <p:nvPr>
            <p:ph type="ctrTitle"/>
          </p:nvPr>
        </p:nvSpPr>
        <p:spPr>
          <a:xfrm>
            <a:off x="0" y="-88530"/>
            <a:ext cx="9144000" cy="1365079"/>
          </a:xfrm>
        </p:spPr>
        <p:txBody>
          <a:bodyPr/>
          <a:lstStyle/>
          <a:p>
            <a:r>
              <a:rPr lang="en-GB" b="1" dirty="0"/>
              <a:t>Team work</a:t>
            </a:r>
          </a:p>
        </p:txBody>
      </p:sp>
      <p:pic>
        <p:nvPicPr>
          <p:cNvPr id="3" name="Picture 2">
            <a:extLst>
              <a:ext uri="{FF2B5EF4-FFF2-40B4-BE49-F238E27FC236}">
                <a16:creationId xmlns:a16="http://schemas.microsoft.com/office/drawing/2014/main" id="{05F6AF37-1D54-50DE-24D7-17FE3096B0ED}"/>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1561513" y="1449157"/>
            <a:ext cx="6262687" cy="4714951"/>
          </a:xfrm>
          <a:prstGeom prst="rect">
            <a:avLst/>
          </a:prstGeom>
          <a:noFill/>
          <a:ln>
            <a:noFill/>
          </a:ln>
        </p:spPr>
      </p:pic>
    </p:spTree>
    <p:extLst>
      <p:ext uri="{BB962C8B-B14F-4D97-AF65-F5344CB8AC3E}">
        <p14:creationId xmlns:p14="http://schemas.microsoft.com/office/powerpoint/2010/main" val="1039428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EA6AEB-0710-5CF4-631A-C13EB4409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
            <a:ext cx="12192000" cy="6991350"/>
          </a:xfrm>
          <a:prstGeom prst="rect">
            <a:avLst/>
          </a:prstGeom>
        </p:spPr>
      </p:pic>
      <p:sp>
        <p:nvSpPr>
          <p:cNvPr id="7" name="TextBox 6">
            <a:extLst>
              <a:ext uri="{FF2B5EF4-FFF2-40B4-BE49-F238E27FC236}">
                <a16:creationId xmlns:a16="http://schemas.microsoft.com/office/drawing/2014/main" id="{999B7DAC-A2A9-7CFE-B6AD-56D7B0981A7C}"/>
              </a:ext>
            </a:extLst>
          </p:cNvPr>
          <p:cNvSpPr txBox="1"/>
          <p:nvPr/>
        </p:nvSpPr>
        <p:spPr>
          <a:xfrm>
            <a:off x="-3724275" y="-74363"/>
            <a:ext cx="1080135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a:ea typeface="+mn-ea"/>
                <a:cs typeface="+mn-cs"/>
              </a:rPr>
              <a:t>Questions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098" name="Picture 2">
            <a:extLst>
              <a:ext uri="{FF2B5EF4-FFF2-40B4-BE49-F238E27FC236}">
                <a16:creationId xmlns:a16="http://schemas.microsoft.com/office/drawing/2014/main" id="{531E7E21-CF1B-9260-BDD4-BCFBA18CE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95" y="1593011"/>
            <a:ext cx="1071563" cy="10715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mail Icon Blue transparent PNG - StickPNG">
            <a:extLst>
              <a:ext uri="{FF2B5EF4-FFF2-40B4-BE49-F238E27FC236}">
                <a16:creationId xmlns:a16="http://schemas.microsoft.com/office/drawing/2014/main" id="{F0B35F36-B89A-2E82-A10D-B731433886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494" y="2933122"/>
            <a:ext cx="1147763" cy="11477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ownload Twitter Logo Png Transparent Background - Logo Twitter Png PNG  Image with No Background - PNGkey.com">
            <a:extLst>
              <a:ext uri="{FF2B5EF4-FFF2-40B4-BE49-F238E27FC236}">
                <a16:creationId xmlns:a16="http://schemas.microsoft.com/office/drawing/2014/main" id="{E7F76A04-A2F6-7463-F10E-395BF2C70E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595" y="4349433"/>
            <a:ext cx="1147763" cy="1147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AAE22C-A472-BCDA-195D-0FE8F2B2DE7D}"/>
              </a:ext>
            </a:extLst>
          </p:cNvPr>
          <p:cNvSpPr txBox="1"/>
          <p:nvPr/>
        </p:nvSpPr>
        <p:spPr>
          <a:xfrm>
            <a:off x="1676400" y="3131492"/>
            <a:ext cx="59109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hlinkClick r:id="rId7"/>
              </a:rPr>
              <a:t>nye@hallmarkcarehomes.co.uk</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hlinkClick r:id="rId8"/>
              </a:rPr>
              <a:t>bethan.hurley@hallmarkcarehomes.co.uk</a:t>
            </a:r>
            <a:r>
              <a:rPr kumimoji="0" lang="en-GB"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5" name="TextBox 4">
            <a:extLst>
              <a:ext uri="{FF2B5EF4-FFF2-40B4-BE49-F238E27FC236}">
                <a16:creationId xmlns:a16="http://schemas.microsoft.com/office/drawing/2014/main" id="{5CF677F8-C804-DED2-3CD8-9C7DE59FE0E8}"/>
              </a:ext>
            </a:extLst>
          </p:cNvPr>
          <p:cNvSpPr txBox="1"/>
          <p:nvPr/>
        </p:nvSpPr>
        <p:spPr>
          <a:xfrm>
            <a:off x="1676399" y="1727193"/>
            <a:ext cx="68931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hlinkClick r:id="rId9"/>
              </a:rPr>
              <a:t>www.linkedin.com/in/aneurinbrown/</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hlinkClick r:id="rId10"/>
              </a:rPr>
              <a:t>www.linkedin.com/in/</a:t>
            </a:r>
            <a:r>
              <a:rPr kumimoji="0" lang="en-GB" sz="2400" b="0" i="0" u="none" strike="noStrike" kern="1200" cap="none" spc="0" normalizeH="0" baseline="0" noProof="0" dirty="0">
                <a:ln>
                  <a:noFill/>
                </a:ln>
                <a:solidFill>
                  <a:srgbClr val="0000FF"/>
                </a:solidFill>
                <a:effectLst/>
                <a:uLnTx/>
                <a:uFillTx/>
                <a:latin typeface="Calibri"/>
                <a:ea typeface="+mn-ea"/>
                <a:cs typeface="+mn-cs"/>
                <a:hlinkClick r:id="rId10"/>
              </a:rPr>
              <a:t>bethanhurleycrm</a:t>
            </a:r>
            <a:r>
              <a:rPr kumimoji="0" lang="en-GB"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TextBox 5">
            <a:extLst>
              <a:ext uri="{FF2B5EF4-FFF2-40B4-BE49-F238E27FC236}">
                <a16:creationId xmlns:a16="http://schemas.microsoft.com/office/drawing/2014/main" id="{C3A03953-FEF1-D0E0-5B20-ACCE47789A30}"/>
              </a:ext>
            </a:extLst>
          </p:cNvPr>
          <p:cNvSpPr txBox="1"/>
          <p:nvPr/>
        </p:nvSpPr>
        <p:spPr>
          <a:xfrm>
            <a:off x="1676400" y="4718526"/>
            <a:ext cx="54972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0000FF"/>
                </a:solidFill>
                <a:effectLst/>
                <a:uLnTx/>
                <a:uFillTx/>
                <a:latin typeface="Calibri"/>
                <a:ea typeface="+mn-ea"/>
                <a:cs typeface="+mn-cs"/>
              </a:rPr>
              <a:t>@ANEURINBROWN</a:t>
            </a:r>
          </a:p>
        </p:txBody>
      </p:sp>
    </p:spTree>
    <p:extLst>
      <p:ext uri="{BB962C8B-B14F-4D97-AF65-F5344CB8AC3E}">
        <p14:creationId xmlns:p14="http://schemas.microsoft.com/office/powerpoint/2010/main" val="381068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F4CB-D848-FD32-FFD6-C13B964C56B3}"/>
              </a:ext>
            </a:extLst>
          </p:cNvPr>
          <p:cNvSpPr>
            <a:spLocks noGrp="1"/>
          </p:cNvSpPr>
          <p:nvPr>
            <p:ph type="title"/>
          </p:nvPr>
        </p:nvSpPr>
        <p:spPr>
          <a:xfrm>
            <a:off x="237308" y="173513"/>
            <a:ext cx="10515600" cy="1325563"/>
          </a:xfrm>
        </p:spPr>
        <p:txBody>
          <a:bodyPr>
            <a:normAutofit/>
          </a:bodyPr>
          <a:lstStyle/>
          <a:p>
            <a:r>
              <a:rPr lang="1106" sz="3200" b="1" dirty="0">
                <a:latin typeface="Arial" panose="020B0604020202020204" pitchFamily="34" charset="0"/>
                <a:cs typeface="Arial" panose="020B0604020202020204" pitchFamily="34" charset="0"/>
              </a:rPr>
              <a:t>Rôl yr Unigolyn Cyfrifol</a:t>
            </a:r>
            <a:r>
              <a:rPr lang="en-GB" sz="3200" b="1" dirty="0">
                <a:latin typeface="Arial" panose="020B0604020202020204" pitchFamily="34" charset="0"/>
                <a:cs typeface="Arial" panose="020B0604020202020204" pitchFamily="34" charset="0"/>
              </a:rPr>
              <a:t> / Role of the RI</a:t>
            </a:r>
          </a:p>
        </p:txBody>
      </p:sp>
      <p:sp>
        <p:nvSpPr>
          <p:cNvPr id="3" name="Content Placeholder 2">
            <a:extLst>
              <a:ext uri="{FF2B5EF4-FFF2-40B4-BE49-F238E27FC236}">
                <a16:creationId xmlns:a16="http://schemas.microsoft.com/office/drawing/2014/main" id="{62CFF48D-5095-ED60-E062-7520A7D52764}"/>
              </a:ext>
            </a:extLst>
          </p:cNvPr>
          <p:cNvSpPr>
            <a:spLocks noGrp="1"/>
          </p:cNvSpPr>
          <p:nvPr>
            <p:ph idx="1"/>
          </p:nvPr>
        </p:nvSpPr>
        <p:spPr>
          <a:xfrm>
            <a:off x="391160" y="1499075"/>
            <a:ext cx="5267960" cy="4808855"/>
          </a:xfrm>
        </p:spPr>
        <p:txBody>
          <a:bodyPr>
            <a:noAutofit/>
          </a:bodyPr>
          <a:lstStyle/>
          <a:p>
            <a:pPr marL="0" indent="0">
              <a:buNone/>
            </a:pPr>
            <a:r>
              <a:rPr lang="en-GB" sz="1800" b="1" dirty="0">
                <a:latin typeface="Arial" panose="020B0604020202020204" pitchFamily="34" charset="0"/>
                <a:cs typeface="Arial" panose="020B0604020202020204" pitchFamily="34" charset="0"/>
              </a:rPr>
              <a:t>Legislation - 2016 Act</a:t>
            </a:r>
          </a:p>
          <a:p>
            <a:pPr lvl="1"/>
            <a:r>
              <a:rPr lang="en-GB" sz="1800" dirty="0">
                <a:latin typeface="Arial" panose="020B0604020202020204" pitchFamily="34" charset="0"/>
                <a:cs typeface="Arial" panose="020B0604020202020204" pitchFamily="34" charset="0"/>
              </a:rPr>
              <a:t>Why </a:t>
            </a:r>
          </a:p>
          <a:p>
            <a:pPr lvl="1"/>
            <a:r>
              <a:rPr lang="en-GB" sz="1800" dirty="0">
                <a:latin typeface="Arial" panose="020B0604020202020204" pitchFamily="34" charset="0"/>
                <a:cs typeface="Arial" panose="020B0604020202020204" pitchFamily="34" charset="0"/>
              </a:rPr>
              <a:t>Who</a:t>
            </a:r>
          </a:p>
          <a:p>
            <a:pPr marL="0" indent="0">
              <a:buNone/>
            </a:pPr>
            <a:r>
              <a:rPr lang="en-GB" sz="1800" b="1" dirty="0">
                <a:latin typeface="Arial" panose="020B0604020202020204" pitchFamily="34" charset="0"/>
                <a:cs typeface="Arial" panose="020B0604020202020204" pitchFamily="34" charset="0"/>
              </a:rPr>
              <a:t>Responsibilities</a:t>
            </a:r>
          </a:p>
          <a:p>
            <a:pPr lvl="1"/>
            <a:r>
              <a:rPr lang="en-GB" sz="1800" dirty="0">
                <a:latin typeface="Arial" panose="020B0604020202020204" pitchFamily="34" charset="0"/>
                <a:cs typeface="Arial" panose="020B0604020202020204" pitchFamily="34" charset="0"/>
              </a:rPr>
              <a:t>Governance</a:t>
            </a:r>
          </a:p>
          <a:p>
            <a:pPr lvl="1"/>
            <a:r>
              <a:rPr lang="en-GB" sz="1800" dirty="0">
                <a:latin typeface="Arial" panose="020B0604020202020204" pitchFamily="34" charset="0"/>
                <a:cs typeface="Arial" panose="020B0604020202020204" pitchFamily="34" charset="0"/>
              </a:rPr>
              <a:t>Consultation</a:t>
            </a:r>
          </a:p>
          <a:p>
            <a:pPr lvl="1"/>
            <a:r>
              <a:rPr lang="en-GB" sz="1800" dirty="0">
                <a:latin typeface="Arial" panose="020B0604020202020204" pitchFamily="34" charset="0"/>
                <a:cs typeface="Arial" panose="020B0604020202020204" pitchFamily="34" charset="0"/>
              </a:rPr>
              <a:t>Quality assurance</a:t>
            </a:r>
          </a:p>
          <a:p>
            <a:pPr marL="0" lvl="0" indent="0">
              <a:lnSpc>
                <a:spcPct val="107000"/>
              </a:lnSpc>
              <a:buNone/>
            </a:pPr>
            <a:r>
              <a:rPr lang="en-GB" sz="1800" b="1" kern="100" dirty="0">
                <a:effectLst/>
                <a:latin typeface="Arial" panose="020B0604020202020204" pitchFamily="34" charset="0"/>
                <a:ea typeface="Calibri" panose="020F0502020204030204" pitchFamily="34" charset="0"/>
                <a:cs typeface="Arial" panose="020B0604020202020204" pitchFamily="34" charset="0"/>
              </a:rPr>
              <a:t>Round table discussion</a:t>
            </a:r>
          </a:p>
          <a:p>
            <a:pPr lvl="1">
              <a:lnSpc>
                <a:spcPct val="107000"/>
              </a:lnSpc>
            </a:pPr>
            <a:r>
              <a:rPr lang="en-GB" sz="1800" kern="100" dirty="0">
                <a:effectLst/>
                <a:latin typeface="Arial" panose="020B0604020202020204" pitchFamily="34" charset="0"/>
                <a:ea typeface="Calibri" panose="020F0502020204030204" pitchFamily="34" charset="0"/>
                <a:cs typeface="Arial" panose="020B0604020202020204" pitchFamily="34" charset="0"/>
              </a:rPr>
              <a:t>Three things that are going well</a:t>
            </a:r>
          </a:p>
          <a:p>
            <a:pPr lvl="1">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Three challenges</a:t>
            </a:r>
          </a:p>
          <a:p>
            <a:pPr marL="0" indent="0">
              <a:buNone/>
            </a:pPr>
            <a:r>
              <a:rPr lang="en-GB" sz="1800" b="1" dirty="0">
                <a:latin typeface="Arial" panose="020B0604020202020204" pitchFamily="34" charset="0"/>
                <a:cs typeface="Arial" panose="020B0604020202020204" pitchFamily="34" charset="0"/>
              </a:rPr>
              <a:t>Support for RI’s</a:t>
            </a:r>
            <a:r>
              <a:rPr lang="en-GB" sz="1800" dirty="0">
                <a:latin typeface="Arial" panose="020B0604020202020204" pitchFamily="34" charset="0"/>
                <a:cs typeface="Arial" panose="020B0604020202020204" pitchFamily="34" charset="0"/>
              </a:rPr>
              <a:t>:</a:t>
            </a:r>
          </a:p>
          <a:p>
            <a:r>
              <a:rPr lang="en-GB" sz="1800" dirty="0">
                <a:latin typeface="Arial" panose="020B0604020202020204" pitchFamily="34" charset="0"/>
                <a:cs typeface="Arial" panose="020B0604020202020204" pitchFamily="34" charset="0"/>
              </a:rPr>
              <a:t>Social Care Wales - RI community - </a:t>
            </a:r>
            <a:r>
              <a:rPr lang="en-GB" sz="1800" u="sng" dirty="0">
                <a:solidFill>
                  <a:srgbClr val="0563C1"/>
                </a:solidFill>
                <a:effectLst/>
                <a:latin typeface="Arial" panose="020B0604020202020204" pitchFamily="34" charset="0"/>
                <a:ea typeface="Calibri" panose="020F0502020204030204" pitchFamily="34" charset="0"/>
                <a:hlinkClick r:id="rId2"/>
              </a:rPr>
              <a:t>https://communities.socialcare.wales/sign-up</a:t>
            </a:r>
            <a:r>
              <a:rPr lang="en-GB" sz="1800" dirty="0">
                <a:effectLst/>
                <a:latin typeface="Arial" panose="020B0604020202020204" pitchFamily="34" charset="0"/>
                <a:ea typeface="Calibri" panose="020F0502020204030204" pitchFamily="34" charset="0"/>
              </a:rPr>
              <a:t> </a:t>
            </a:r>
            <a:r>
              <a:rPr lang="en-GB" sz="1800" u="sng" dirty="0" err="1">
                <a:solidFill>
                  <a:srgbClr val="0563C1"/>
                </a:solidFill>
                <a:effectLst/>
                <a:latin typeface="Arial" panose="020B0604020202020204" pitchFamily="34" charset="0"/>
                <a:ea typeface="Calibri" panose="020F0502020204030204" pitchFamily="34" charset="0"/>
                <a:hlinkClick r:id="rId3"/>
              </a:rPr>
              <a:t>charlotte.powell@socialcare.wales</a:t>
            </a:r>
            <a:r>
              <a:rPr lang="en-GB" sz="1800" dirty="0">
                <a:effectLst/>
                <a:latin typeface="Arial" panose="020B0604020202020204" pitchFamily="34" charset="0"/>
                <a:ea typeface="Calibri" panose="020F0502020204030204" pitchFamily="34" charset="0"/>
              </a:rPr>
              <a:t> </a:t>
            </a:r>
            <a:endParaRPr lang="en-GB" sz="18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FCC39BF4-2269-E96C-D905-644C913B6FDB}"/>
              </a:ext>
            </a:extLst>
          </p:cNvPr>
          <p:cNvSpPr txBox="1">
            <a:spLocks/>
          </p:cNvSpPr>
          <p:nvPr/>
        </p:nvSpPr>
        <p:spPr>
          <a:xfrm>
            <a:off x="6262854" y="1499075"/>
            <a:ext cx="5267960" cy="4808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b="0" i="0"/>
            </a:pPr>
            <a:r>
              <a:rPr lang="1106" sz="1800" b="1" dirty="0">
                <a:latin typeface="Arial" panose="020B0604020202020204" pitchFamily="34" charset="0"/>
                <a:cs typeface="Arial" panose="020B0604020202020204" pitchFamily="34" charset="0"/>
              </a:rPr>
              <a:t>Deddfwriaeth - Deddf 2016</a:t>
            </a:r>
          </a:p>
          <a:p>
            <a:pPr lvl="1">
              <a:defRPr b="0" i="0"/>
            </a:pPr>
            <a:r>
              <a:rPr lang="1106" sz="1800" dirty="0">
                <a:latin typeface="Arial" panose="020B0604020202020204" pitchFamily="34" charset="0"/>
                <a:cs typeface="Arial" panose="020B0604020202020204" pitchFamily="34" charset="0"/>
              </a:rPr>
              <a:t>Pam </a:t>
            </a:r>
          </a:p>
          <a:p>
            <a:pPr lvl="1">
              <a:defRPr b="0" i="0"/>
            </a:pPr>
            <a:r>
              <a:rPr lang="1106" sz="1800" dirty="0">
                <a:latin typeface="Arial" panose="020B0604020202020204" pitchFamily="34" charset="0"/>
                <a:cs typeface="Arial" panose="020B0604020202020204" pitchFamily="34" charset="0"/>
              </a:rPr>
              <a:t>Pwy</a:t>
            </a:r>
          </a:p>
          <a:p>
            <a:pPr marL="0" indent="0">
              <a:buFont typeface="Arial" panose="020B0604020202020204" pitchFamily="34" charset="0"/>
              <a:buNone/>
              <a:defRPr b="0" i="0"/>
            </a:pPr>
            <a:r>
              <a:rPr lang="1106" sz="1800" b="1" dirty="0">
                <a:latin typeface="Arial" panose="020B0604020202020204" pitchFamily="34" charset="0"/>
                <a:cs typeface="Arial" panose="020B0604020202020204" pitchFamily="34" charset="0"/>
              </a:rPr>
              <a:t>Cyfrifoldebau</a:t>
            </a:r>
          </a:p>
          <a:p>
            <a:pPr lvl="1">
              <a:defRPr b="0" i="0"/>
            </a:pPr>
            <a:r>
              <a:rPr lang="1106" sz="1800" dirty="0">
                <a:latin typeface="Arial" panose="020B0604020202020204" pitchFamily="34" charset="0"/>
                <a:cs typeface="Arial" panose="020B0604020202020204" pitchFamily="34" charset="0"/>
              </a:rPr>
              <a:t>Llywodraethu</a:t>
            </a:r>
          </a:p>
          <a:p>
            <a:pPr lvl="1">
              <a:defRPr b="0" i="0"/>
            </a:pPr>
            <a:r>
              <a:rPr lang="1106" sz="1800" dirty="0">
                <a:latin typeface="Arial" panose="020B0604020202020204" pitchFamily="34" charset="0"/>
                <a:cs typeface="Arial" panose="020B0604020202020204" pitchFamily="34" charset="0"/>
              </a:rPr>
              <a:t>Ymgynghori</a:t>
            </a:r>
          </a:p>
          <a:p>
            <a:pPr lvl="1">
              <a:defRPr b="0" i="0"/>
            </a:pPr>
            <a:r>
              <a:rPr lang="1106" sz="1800" dirty="0">
                <a:latin typeface="Arial" panose="020B0604020202020204" pitchFamily="34" charset="0"/>
                <a:cs typeface="Arial" panose="020B0604020202020204" pitchFamily="34" charset="0"/>
              </a:rPr>
              <a:t>Sicrhau ansawdd</a:t>
            </a:r>
          </a:p>
          <a:p>
            <a:pPr marL="0" indent="0">
              <a:lnSpc>
                <a:spcPct val="107000"/>
              </a:lnSpc>
              <a:buFont typeface="Arial" panose="020B0604020202020204" pitchFamily="34" charset="0"/>
              <a:buNone/>
              <a:defRPr b="0" i="0"/>
            </a:pPr>
            <a:r>
              <a:rPr lang="1106" sz="1800" b="1" kern="100" dirty="0">
                <a:latin typeface="Arial" panose="020B0604020202020204" pitchFamily="34" charset="0"/>
                <a:ea typeface="Calibri" panose="020F0502020204030204" pitchFamily="34" charset="0"/>
                <a:cs typeface="Arial" panose="020B0604020202020204" pitchFamily="34" charset="0"/>
              </a:rPr>
              <a:t>Trafodaeth bord gron</a:t>
            </a:r>
          </a:p>
          <a:p>
            <a:pPr lvl="1">
              <a:lnSpc>
                <a:spcPct val="107000"/>
              </a:lnSpc>
              <a:defRPr b="0" i="0"/>
            </a:pPr>
            <a:r>
              <a:rPr lang="1106" sz="1800" kern="100" dirty="0">
                <a:latin typeface="Arial" panose="020B0604020202020204" pitchFamily="34" charset="0"/>
                <a:ea typeface="Calibri" panose="020F0502020204030204" pitchFamily="34" charset="0"/>
                <a:cs typeface="Arial" panose="020B0604020202020204" pitchFamily="34" charset="0"/>
              </a:rPr>
              <a:t>Tri pheth sy'n mynd yn dda</a:t>
            </a:r>
          </a:p>
          <a:p>
            <a:pPr lvl="1">
              <a:lnSpc>
                <a:spcPct val="107000"/>
              </a:lnSpc>
              <a:spcAft>
                <a:spcPts val="800"/>
              </a:spcAft>
              <a:defRPr b="0" i="0"/>
            </a:pPr>
            <a:r>
              <a:rPr lang="1106" sz="1800" kern="100" dirty="0">
                <a:latin typeface="Arial" panose="020B0604020202020204" pitchFamily="34" charset="0"/>
                <a:ea typeface="Calibri" panose="020F0502020204030204" pitchFamily="34" charset="0"/>
                <a:cs typeface="Arial" panose="020B0604020202020204" pitchFamily="34" charset="0"/>
              </a:rPr>
              <a:t>Tair her</a:t>
            </a:r>
          </a:p>
          <a:p>
            <a:pPr marL="0" indent="0">
              <a:buFont typeface="Arial" panose="020B0604020202020204" pitchFamily="34" charset="0"/>
              <a:buNone/>
              <a:defRPr b="0" i="0"/>
            </a:pPr>
            <a:r>
              <a:rPr lang="1106" sz="1800" b="1" dirty="0">
                <a:latin typeface="Arial" panose="020B0604020202020204" pitchFamily="34" charset="0"/>
                <a:cs typeface="Arial" panose="020B0604020202020204" pitchFamily="34" charset="0"/>
              </a:rPr>
              <a:t>Cymorth i Unigolion Cyfrifol:</a:t>
            </a:r>
          </a:p>
          <a:p>
            <a:pPr>
              <a:defRPr b="0" i="0"/>
            </a:pPr>
            <a:r>
              <a:rPr lang="1106" sz="1800" dirty="0">
                <a:latin typeface="Arial" panose="020B0604020202020204" pitchFamily="34" charset="0"/>
                <a:cs typeface="Arial" panose="020B0604020202020204" pitchFamily="34" charset="0"/>
              </a:rPr>
              <a:t>Gofal Cymdeithasol Cymru - cymuned Unigolion Cyfrifol</a:t>
            </a:r>
            <a:endParaRPr lang="en-GB" sz="1800" dirty="0">
              <a:latin typeface="Arial" panose="020B0604020202020204" pitchFamily="34" charset="0"/>
              <a:cs typeface="Arial" panose="020B0604020202020204" pitchFamily="34" charset="0"/>
            </a:endParaRPr>
          </a:p>
          <a:p>
            <a:pPr marL="0" indent="0">
              <a:buNone/>
              <a:defRPr b="0" i="0"/>
            </a:pPr>
            <a:r>
              <a:rPr lang="en-GB" sz="1800" u="sng" dirty="0">
                <a:solidFill>
                  <a:srgbClr val="0563C1"/>
                </a:solidFill>
                <a:effectLst/>
                <a:latin typeface="Arial" panose="020B0604020202020204" pitchFamily="34" charset="0"/>
                <a:ea typeface="Calibri" panose="020F0502020204030204" pitchFamily="34" charset="0"/>
              </a:rPr>
              <a:t>https://communities.socialcare.wales/cy/sign-up </a:t>
            </a:r>
            <a:r>
              <a:rPr lang="en-GB" sz="1800" u="sng" dirty="0" err="1">
                <a:solidFill>
                  <a:srgbClr val="0563C1"/>
                </a:solidFill>
                <a:effectLst/>
                <a:latin typeface="Arial" panose="020B0604020202020204" pitchFamily="34" charset="0"/>
                <a:ea typeface="Calibri" panose="020F0502020204030204" pitchFamily="34" charset="0"/>
                <a:hlinkClick r:id="rId3"/>
              </a:rPr>
              <a:t>charlotte.powell@socialcare.wales</a:t>
            </a:r>
            <a:endParaRPr lang="1106"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118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8F4C9-B85E-171D-87A2-34306FAC98D8}"/>
              </a:ext>
            </a:extLst>
          </p:cNvPr>
          <p:cNvSpPr>
            <a:spLocks noGrp="1"/>
          </p:cNvSpPr>
          <p:nvPr>
            <p:ph type="title"/>
          </p:nvPr>
        </p:nvSpPr>
        <p:spPr>
          <a:xfrm>
            <a:off x="341811" y="239077"/>
            <a:ext cx="10515600" cy="1325563"/>
          </a:xfrm>
        </p:spPr>
        <p:txBody>
          <a:bodyPr>
            <a:normAutofit/>
          </a:bodyPr>
          <a:lstStyle/>
          <a:p>
            <a:r>
              <a:rPr lang="1106" sz="3000" b="1" dirty="0">
                <a:latin typeface="Arial" panose="020B0604020202020204" pitchFamily="34" charset="0"/>
                <a:cs typeface="Arial" panose="020B0604020202020204" pitchFamily="34" charset="0"/>
              </a:rPr>
              <a:t>Adolygiad o Ansawdd y Gofal</a:t>
            </a:r>
            <a:r>
              <a:rPr lang="en-GB" sz="3000" b="1" dirty="0">
                <a:latin typeface="Arial" panose="020B0604020202020204" pitchFamily="34" charset="0"/>
                <a:cs typeface="Arial" panose="020B0604020202020204" pitchFamily="34" charset="0"/>
              </a:rPr>
              <a:t> / Quality of </a:t>
            </a:r>
            <a:br>
              <a:rPr lang="en-GB" sz="3000" b="1" dirty="0">
                <a:latin typeface="Arial" panose="020B0604020202020204" pitchFamily="34" charset="0"/>
                <a:cs typeface="Arial" panose="020B0604020202020204" pitchFamily="34" charset="0"/>
              </a:rPr>
            </a:br>
            <a:r>
              <a:rPr lang="en-GB" sz="3000" b="1" dirty="0">
                <a:latin typeface="Arial" panose="020B0604020202020204" pitchFamily="34" charset="0"/>
                <a:cs typeface="Arial" panose="020B0604020202020204" pitchFamily="34" charset="0"/>
              </a:rPr>
              <a:t>						Care Review</a:t>
            </a:r>
          </a:p>
        </p:txBody>
      </p:sp>
      <p:sp>
        <p:nvSpPr>
          <p:cNvPr id="3" name="Content Placeholder 2">
            <a:extLst>
              <a:ext uri="{FF2B5EF4-FFF2-40B4-BE49-F238E27FC236}">
                <a16:creationId xmlns:a16="http://schemas.microsoft.com/office/drawing/2014/main" id="{2E5869B0-8510-4EC3-00AE-883D44F5D030}"/>
              </a:ext>
            </a:extLst>
          </p:cNvPr>
          <p:cNvSpPr>
            <a:spLocks noGrp="1"/>
          </p:cNvSpPr>
          <p:nvPr>
            <p:ph idx="1"/>
          </p:nvPr>
        </p:nvSpPr>
        <p:spPr>
          <a:xfrm>
            <a:off x="341811" y="2006600"/>
            <a:ext cx="5115560" cy="4612323"/>
          </a:xfrm>
        </p:spPr>
        <p:txBody>
          <a:bodyPr>
            <a:noAutofit/>
          </a:bodyPr>
          <a:lstStyle/>
          <a:p>
            <a:r>
              <a:rPr lang="en-GB" sz="2400" dirty="0">
                <a:latin typeface="Arial" panose="020B0604020202020204" pitchFamily="34" charset="0"/>
                <a:cs typeface="Arial" panose="020B0604020202020204" pitchFamily="34" charset="0"/>
              </a:rPr>
              <a:t>Discussion</a:t>
            </a:r>
          </a:p>
          <a:p>
            <a:pPr lvl="1"/>
            <a:r>
              <a:rPr lang="en-GB" dirty="0">
                <a:latin typeface="Arial" panose="020B0604020202020204" pitchFamily="34" charset="0"/>
                <a:cs typeface="Arial" panose="020B0604020202020204" pitchFamily="34" charset="0"/>
              </a:rPr>
              <a:t>Have you used the CIW Quality of Care Review template?</a:t>
            </a:r>
          </a:p>
          <a:p>
            <a:pPr lvl="1"/>
            <a:r>
              <a:rPr lang="en-GB" dirty="0">
                <a:latin typeface="Arial" panose="020B0604020202020204" pitchFamily="34" charset="0"/>
                <a:cs typeface="Arial" panose="020B0604020202020204" pitchFamily="34" charset="0"/>
              </a:rPr>
              <a:t>Was this useful for completing the annual return?</a:t>
            </a:r>
          </a:p>
          <a:p>
            <a:pPr lvl="1"/>
            <a:r>
              <a:rPr lang="en-GB" dirty="0">
                <a:latin typeface="Arial" panose="020B0604020202020204" pitchFamily="34" charset="0"/>
                <a:cs typeface="Arial" panose="020B0604020202020204" pitchFamily="34" charset="0"/>
              </a:rPr>
              <a:t>Anything to add/change?</a:t>
            </a:r>
          </a:p>
          <a:p>
            <a:pPr lvl="1"/>
            <a:r>
              <a:rPr lang="en-GB" dirty="0">
                <a:latin typeface="Arial" panose="020B0604020202020204" pitchFamily="34" charset="0"/>
                <a:cs typeface="Arial" panose="020B0604020202020204" pitchFamily="34" charset="0"/>
              </a:rPr>
              <a:t>Learning from the QA tools you use</a:t>
            </a:r>
          </a:p>
        </p:txBody>
      </p:sp>
      <p:sp>
        <p:nvSpPr>
          <p:cNvPr id="4" name="Content Placeholder 2">
            <a:extLst>
              <a:ext uri="{FF2B5EF4-FFF2-40B4-BE49-F238E27FC236}">
                <a16:creationId xmlns:a16="http://schemas.microsoft.com/office/drawing/2014/main" id="{24A9A907-8D90-1067-EBE3-1D9847990A3B}"/>
              </a:ext>
            </a:extLst>
          </p:cNvPr>
          <p:cNvSpPr txBox="1">
            <a:spLocks/>
          </p:cNvSpPr>
          <p:nvPr/>
        </p:nvSpPr>
        <p:spPr>
          <a:xfrm>
            <a:off x="5860869" y="2006599"/>
            <a:ext cx="5730240" cy="46123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1106" sz="2400" dirty="0">
                <a:latin typeface="Arial" panose="020B0604020202020204" pitchFamily="34" charset="0"/>
                <a:cs typeface="Arial" panose="020B0604020202020204" pitchFamily="34" charset="0"/>
              </a:rPr>
              <a:t>Trafodaeth</a:t>
            </a:r>
          </a:p>
          <a:p>
            <a:pPr lvl="1">
              <a:defRPr b="0" i="0"/>
            </a:pPr>
            <a:r>
              <a:rPr lang="1106" dirty="0">
                <a:latin typeface="Arial" panose="020B0604020202020204" pitchFamily="34" charset="0"/>
                <a:cs typeface="Arial" panose="020B0604020202020204" pitchFamily="34" charset="0"/>
              </a:rPr>
              <a:t>Ydych chi wedi defnyddio templed Adolygiad o Ansawdd y Gofal AGC?</a:t>
            </a:r>
          </a:p>
          <a:p>
            <a:pPr lvl="1">
              <a:defRPr b="0" i="0"/>
            </a:pPr>
            <a:r>
              <a:rPr lang="1106" dirty="0">
                <a:latin typeface="Arial" panose="020B0604020202020204" pitchFamily="34" charset="0"/>
                <a:cs typeface="Arial" panose="020B0604020202020204" pitchFamily="34" charset="0"/>
              </a:rPr>
              <a:t>A oedd y templed hwn yn ddefnyddiol ar gyfer cwblhau'r datganiad blynyddol?</a:t>
            </a:r>
          </a:p>
          <a:p>
            <a:pPr lvl="1">
              <a:defRPr b="0" i="0"/>
            </a:pPr>
            <a:r>
              <a:rPr lang="1106" dirty="0">
                <a:latin typeface="Arial" panose="020B0604020202020204" pitchFamily="34" charset="0"/>
                <a:cs typeface="Arial" panose="020B0604020202020204" pitchFamily="34" charset="0"/>
              </a:rPr>
              <a:t>Unrhyw beth i'w ychwanegu/newid? </a:t>
            </a:r>
          </a:p>
          <a:p>
            <a:pPr lvl="1">
              <a:defRPr b="0" i="0"/>
            </a:pPr>
            <a:r>
              <a:rPr lang="1106" dirty="0">
                <a:latin typeface="Arial" panose="020B0604020202020204" pitchFamily="34" charset="0"/>
                <a:cs typeface="Arial" panose="020B0604020202020204" pitchFamily="34" charset="0"/>
              </a:rPr>
              <a:t>Gwersi i'w dysgu o'r adnoddau Sicrhau Ansawdd rydych yn eu defnyddio</a:t>
            </a:r>
          </a:p>
        </p:txBody>
      </p:sp>
    </p:spTree>
    <p:extLst>
      <p:ext uri="{BB962C8B-B14F-4D97-AF65-F5344CB8AC3E}">
        <p14:creationId xmlns:p14="http://schemas.microsoft.com/office/powerpoint/2010/main" val="24320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107D-7338-F350-5236-14792877DD0A}"/>
              </a:ext>
            </a:extLst>
          </p:cNvPr>
          <p:cNvSpPr>
            <a:spLocks noGrp="1"/>
          </p:cNvSpPr>
          <p:nvPr>
            <p:ph type="title"/>
          </p:nvPr>
        </p:nvSpPr>
        <p:spPr>
          <a:xfrm>
            <a:off x="394063" y="339000"/>
            <a:ext cx="10515600" cy="1325563"/>
          </a:xfrm>
        </p:spPr>
        <p:txBody>
          <a:bodyPr/>
          <a:lstStyle/>
          <a:p>
            <a:r>
              <a:rPr lang="en-GB" b="1" dirty="0">
                <a:latin typeface="Arial" panose="020B0604020202020204" pitchFamily="34" charset="0"/>
                <a:cs typeface="Arial" panose="020B0604020202020204" pitchFamily="34" charset="0"/>
              </a:rPr>
              <a:t>D</a:t>
            </a:r>
            <a:r>
              <a:rPr lang="1106" b="1" dirty="0">
                <a:latin typeface="Arial" panose="020B0604020202020204" pitchFamily="34" charset="0"/>
                <a:cs typeface="Arial" panose="020B0604020202020204" pitchFamily="34" charset="0"/>
              </a:rPr>
              <a:t>iweddariadau</a:t>
            </a:r>
            <a:r>
              <a:rPr lang="en-GB" b="1" dirty="0">
                <a:latin typeface="Arial" panose="020B0604020202020204" pitchFamily="34" charset="0"/>
                <a:cs typeface="Arial" panose="020B0604020202020204" pitchFamily="34" charset="0"/>
              </a:rPr>
              <a:t> / Updates</a:t>
            </a:r>
          </a:p>
        </p:txBody>
      </p:sp>
      <p:sp>
        <p:nvSpPr>
          <p:cNvPr id="3" name="Content Placeholder 2">
            <a:extLst>
              <a:ext uri="{FF2B5EF4-FFF2-40B4-BE49-F238E27FC236}">
                <a16:creationId xmlns:a16="http://schemas.microsoft.com/office/drawing/2014/main" id="{5219304C-3833-2E54-B00C-709082CE36E7}"/>
              </a:ext>
            </a:extLst>
          </p:cNvPr>
          <p:cNvSpPr>
            <a:spLocks noGrp="1"/>
          </p:cNvSpPr>
          <p:nvPr>
            <p:ph idx="1"/>
          </p:nvPr>
        </p:nvSpPr>
        <p:spPr>
          <a:xfrm>
            <a:off x="838200" y="1825625"/>
            <a:ext cx="4932680" cy="4351338"/>
          </a:xfrm>
        </p:spPr>
        <p:txBody>
          <a:bodyPr>
            <a:normAutofit fontScale="92500"/>
          </a:bodyPr>
          <a:lstStyle/>
          <a:p>
            <a:r>
              <a:rPr lang="en-GB" sz="2800" dirty="0">
                <a:latin typeface="Arial" panose="020B0604020202020204" pitchFamily="34" charset="0"/>
                <a:cs typeface="Arial" panose="020B0604020202020204" pitchFamily="34" charset="0"/>
              </a:rPr>
              <a:t>Notifications and safeguarding</a:t>
            </a:r>
          </a:p>
          <a:p>
            <a:endParaRPr lang="en-GB" sz="2800" dirty="0">
              <a:latin typeface="Arial" panose="020B0604020202020204" pitchFamily="34" charset="0"/>
              <a:cs typeface="Arial" panose="020B0604020202020204" pitchFamily="34" charset="0"/>
            </a:endParaRPr>
          </a:p>
          <a:p>
            <a:pPr algn="l"/>
            <a:r>
              <a:rPr lang="en-GB" sz="2800" dirty="0">
                <a:latin typeface="Arial" panose="020B0604020202020204" pitchFamily="34" charset="0"/>
                <a:cs typeface="Arial" panose="020B0604020202020204" pitchFamily="34" charset="0"/>
              </a:rPr>
              <a:t>Vaccination </a:t>
            </a:r>
            <a:r>
              <a:rPr lang="en-GB" sz="2800" dirty="0">
                <a:effectLst/>
                <a:latin typeface="Arial" panose="020B0604020202020204" pitchFamily="34" charset="0"/>
                <a:cs typeface="Arial" panose="020B0604020202020204" pitchFamily="34" charset="0"/>
              </a:rPr>
              <a:t>The Flu/COVID One eLearning module has been updated for 2023/24.</a:t>
            </a:r>
            <a:br>
              <a:rPr lang="en-GB" sz="2800" dirty="0">
                <a:effectLst/>
                <a:latin typeface="Arial" panose="020B0604020202020204" pitchFamily="34" charset="0"/>
                <a:cs typeface="Arial" panose="020B0604020202020204" pitchFamily="34" charset="0"/>
              </a:rPr>
            </a:br>
            <a:br>
              <a:rPr lang="en-GB" sz="2800" dirty="0">
                <a:effectLst/>
                <a:latin typeface="Arial" panose="020B0604020202020204" pitchFamily="34" charset="0"/>
                <a:cs typeface="Arial" panose="020B0604020202020204" pitchFamily="34" charset="0"/>
              </a:rPr>
            </a:br>
            <a:endParaRPr lang="en-GB" sz="1800" b="0" i="0" u="none" strike="noStrike" baseline="0" dirty="0">
              <a:solidFill>
                <a:srgbClr val="000000"/>
              </a:solidFill>
              <a:latin typeface="Arial" panose="020B0604020202020204" pitchFamily="34" charset="0"/>
            </a:endParaRPr>
          </a:p>
          <a:p>
            <a:pPr marL="0" indent="0">
              <a:buNone/>
            </a:pPr>
            <a:r>
              <a:rPr lang="en-GB" sz="1800" b="1" i="0" u="none" strike="noStrike" baseline="0" dirty="0">
                <a:solidFill>
                  <a:srgbClr val="000000"/>
                </a:solidFill>
                <a:latin typeface="Arial" panose="020B0604020202020204" pitchFamily="34" charset="0"/>
                <a:hlinkClick r:id="rId2"/>
              </a:rPr>
              <a:t>Flu/COVID One e-Learning</a:t>
            </a:r>
            <a:endParaRPr lang="en-GB" sz="1800" b="0" i="0" u="none" strike="noStrike" baseline="0" dirty="0">
              <a:solidFill>
                <a:srgbClr val="000000"/>
              </a:solidFill>
              <a:latin typeface="Arial" panose="020B0604020202020204" pitchFamily="34" charset="0"/>
            </a:endParaRPr>
          </a:p>
          <a:p>
            <a:pPr marL="0" indent="0">
              <a:buNone/>
            </a:pPr>
            <a:r>
              <a:rPr lang="en-GB" sz="1800" b="0" i="0" u="none" strike="noStrike" baseline="0" dirty="0">
                <a:solidFill>
                  <a:srgbClr val="000000"/>
                </a:solidFill>
                <a:latin typeface="Arial" panose="020B0604020202020204" pitchFamily="34" charset="0"/>
              </a:rPr>
              <a:t>If you do not have a login, contact</a:t>
            </a:r>
          </a:p>
          <a:p>
            <a:pPr marL="0" indent="0">
              <a:buNone/>
            </a:pPr>
            <a:r>
              <a:rPr lang="en-GB" sz="1800" b="1" i="0" u="none" strike="noStrike" baseline="0" dirty="0">
                <a:solidFill>
                  <a:srgbClr val="000000"/>
                </a:solidFill>
                <a:latin typeface="Arial" panose="020B0604020202020204" pitchFamily="34" charset="0"/>
              </a:rPr>
              <a:t>eateb@wales.nhs.uk </a:t>
            </a:r>
            <a:r>
              <a:rPr lang="en-GB" sz="1800" b="0" i="0" u="none" strike="noStrike" baseline="0" dirty="0">
                <a:solidFill>
                  <a:srgbClr val="000000"/>
                </a:solidFill>
                <a:latin typeface="Arial" panose="020B0604020202020204" pitchFamily="34" charset="0"/>
              </a:rPr>
              <a:t>with your name, job title</a:t>
            </a:r>
          </a:p>
          <a:p>
            <a:pPr marL="0" indent="0">
              <a:buNone/>
            </a:pPr>
            <a:r>
              <a:rPr lang="en-GB" sz="1800" b="0" i="0" u="none" strike="noStrike" baseline="0" dirty="0">
                <a:solidFill>
                  <a:srgbClr val="000000"/>
                </a:solidFill>
                <a:latin typeface="Arial" panose="020B0604020202020204" pitchFamily="34" charset="0"/>
              </a:rPr>
              <a:t>and place of work to gain access to this module.</a:t>
            </a:r>
            <a:endParaRPr lang="en-GB"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B6C19348-DE6E-E0EA-9E9E-591754413CBF}"/>
              </a:ext>
            </a:extLst>
          </p:cNvPr>
          <p:cNvSpPr txBox="1">
            <a:spLocks/>
          </p:cNvSpPr>
          <p:nvPr/>
        </p:nvSpPr>
        <p:spPr>
          <a:xfrm>
            <a:off x="6502167" y="1825625"/>
            <a:ext cx="493268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1106" dirty="0">
                <a:latin typeface="Arial" panose="020B0604020202020204" pitchFamily="34" charset="0"/>
                <a:cs typeface="Arial" panose="020B0604020202020204" pitchFamily="34" charset="0"/>
              </a:rPr>
              <a:t>Hysbysiadau a diogelu</a:t>
            </a:r>
          </a:p>
          <a:p>
            <a:endParaRPr lang="en-GB" dirty="0">
              <a:latin typeface="Arial" panose="020B0604020202020204" pitchFamily="34" charset="0"/>
              <a:cs typeface="Arial" panose="020B0604020202020204" pitchFamily="34" charset="0"/>
            </a:endParaRPr>
          </a:p>
          <a:p>
            <a:pPr>
              <a:defRPr b="0" i="0"/>
            </a:pPr>
            <a:r>
              <a:rPr lang="1106" dirty="0">
                <a:latin typeface="Arial" panose="020B0604020202020204" pitchFamily="34" charset="0"/>
                <a:cs typeface="Arial" panose="020B0604020202020204" pitchFamily="34" charset="0"/>
              </a:rPr>
              <a:t>Mae'r modiwl e-Ddysgu Vaccination The Flu/COVID One wedi cael ei ddiweddaru ar gyfer 2023/2024. </a:t>
            </a:r>
            <a:endParaRPr lang="en-GB" dirty="0">
              <a:latin typeface="Arial" panose="020B0604020202020204" pitchFamily="34" charset="0"/>
              <a:cs typeface="Arial" panose="020B0604020202020204" pitchFamily="34" charset="0"/>
            </a:endParaRPr>
          </a:p>
          <a:p>
            <a:pPr marL="0" indent="0">
              <a:buNone/>
              <a:defRPr b="0" i="0"/>
            </a:pPr>
            <a:endParaRPr lang="en-GB" dirty="0">
              <a:latin typeface="Arial" panose="020B0604020202020204" pitchFamily="34" charset="0"/>
              <a:cs typeface="Arial" panose="020B0604020202020204" pitchFamily="34" charset="0"/>
            </a:endParaRPr>
          </a:p>
          <a:p>
            <a:pPr marL="0" indent="0">
              <a:buNone/>
            </a:pPr>
            <a:r>
              <a:rPr lang="en-GB" sz="1800" b="1" i="0" u="none" strike="noStrike" baseline="0" dirty="0">
                <a:solidFill>
                  <a:srgbClr val="000000"/>
                </a:solidFill>
                <a:latin typeface="Arial" panose="020B0604020202020204" pitchFamily="34" charset="0"/>
                <a:hlinkClick r:id="rId3"/>
              </a:rPr>
              <a:t>e-</a:t>
            </a:r>
            <a:r>
              <a:rPr lang="en-GB" sz="1800" b="1" i="0" u="none" strike="noStrike" baseline="0" dirty="0" err="1">
                <a:solidFill>
                  <a:srgbClr val="000000"/>
                </a:solidFill>
                <a:latin typeface="Arial" panose="020B0604020202020204" pitchFamily="34" charset="0"/>
                <a:hlinkClick r:id="rId3"/>
              </a:rPr>
              <a:t>Ddysgu</a:t>
            </a:r>
            <a:r>
              <a:rPr lang="en-GB" sz="1800" b="1" i="0" u="none" strike="noStrike" baseline="0" dirty="0">
                <a:solidFill>
                  <a:srgbClr val="000000"/>
                </a:solidFill>
                <a:latin typeface="Arial" panose="020B0604020202020204" pitchFamily="34" charset="0"/>
                <a:hlinkClick r:id="rId3"/>
              </a:rPr>
              <a:t> Flu/COVID One</a:t>
            </a:r>
            <a:endParaRPr lang="en-GB" sz="1800" b="0" i="0" u="none" strike="noStrike" baseline="0" dirty="0">
              <a:solidFill>
                <a:srgbClr val="000000"/>
              </a:solidFill>
              <a:latin typeface="Arial" panose="020B0604020202020204" pitchFamily="34" charset="0"/>
            </a:endParaRPr>
          </a:p>
          <a:p>
            <a:pPr marL="0" indent="0">
              <a:buNone/>
            </a:pPr>
            <a:r>
              <a:rPr lang="en-GB" sz="1800" b="0" i="0" u="none" strike="noStrike" baseline="0" dirty="0" err="1">
                <a:solidFill>
                  <a:srgbClr val="000000"/>
                </a:solidFill>
                <a:latin typeface="Arial" panose="020B0604020202020204" pitchFamily="34" charset="0"/>
              </a:rPr>
              <a:t>Os</a:t>
            </a:r>
            <a:r>
              <a:rPr lang="en-GB" sz="1800" b="0" i="0" u="none" strike="noStrike" baseline="0" dirty="0">
                <a:solidFill>
                  <a:srgbClr val="000000"/>
                </a:solidFill>
                <a:latin typeface="Arial" panose="020B0604020202020204" pitchFamily="34" charset="0"/>
              </a:rPr>
              <a:t> </a:t>
            </a:r>
            <a:r>
              <a:rPr lang="en-GB" sz="1800" b="0" i="0" u="none" strike="noStrike" baseline="0" dirty="0" err="1">
                <a:solidFill>
                  <a:srgbClr val="000000"/>
                </a:solidFill>
                <a:latin typeface="Arial" panose="020B0604020202020204" pitchFamily="34" charset="0"/>
              </a:rPr>
              <a:t>nad</a:t>
            </a:r>
            <a:r>
              <a:rPr lang="en-GB" sz="1800" b="0" i="0" u="none" strike="noStrike" baseline="0" dirty="0">
                <a:solidFill>
                  <a:srgbClr val="000000"/>
                </a:solidFill>
                <a:latin typeface="Arial" panose="020B0604020202020204" pitchFamily="34" charset="0"/>
              </a:rPr>
              <a:t> </a:t>
            </a:r>
            <a:r>
              <a:rPr lang="en-GB" sz="1800" b="0" i="0" u="none" strike="noStrike" baseline="0" dirty="0" err="1">
                <a:solidFill>
                  <a:srgbClr val="000000"/>
                </a:solidFill>
                <a:latin typeface="Arial" panose="020B0604020202020204" pitchFamily="34" charset="0"/>
              </a:rPr>
              <a:t>oes</a:t>
            </a:r>
            <a:r>
              <a:rPr lang="en-GB" sz="1800" b="0" i="0" u="none" strike="noStrike" baseline="0" dirty="0">
                <a:solidFill>
                  <a:srgbClr val="000000"/>
                </a:solidFill>
                <a:latin typeface="Arial" panose="020B0604020202020204" pitchFamily="34" charset="0"/>
              </a:rPr>
              <a:t> </a:t>
            </a:r>
            <a:r>
              <a:rPr lang="en-GB" sz="1800" b="0" i="0" u="none" strike="noStrike" baseline="0" dirty="0" err="1">
                <a:solidFill>
                  <a:srgbClr val="000000"/>
                </a:solidFill>
                <a:latin typeface="Arial" panose="020B0604020202020204" pitchFamily="34" charset="0"/>
              </a:rPr>
              <a:t>gennych</a:t>
            </a:r>
            <a:r>
              <a:rPr lang="en-GB" sz="1800" b="0" i="0" u="none" strike="noStrike" baseline="0" dirty="0">
                <a:solidFill>
                  <a:srgbClr val="000000"/>
                </a:solidFill>
                <a:latin typeface="Arial" panose="020B0604020202020204" pitchFamily="34" charset="0"/>
              </a:rPr>
              <a:t> </a:t>
            </a:r>
            <a:r>
              <a:rPr lang="en-GB" sz="1800" b="0" i="0" u="none" strike="noStrike" baseline="0" dirty="0" err="1">
                <a:solidFill>
                  <a:srgbClr val="000000"/>
                </a:solidFill>
                <a:latin typeface="Arial" panose="020B0604020202020204" pitchFamily="34" charset="0"/>
              </a:rPr>
              <a:t>fanylion</a:t>
            </a:r>
            <a:r>
              <a:rPr lang="en-GB" sz="1800" b="0" i="0" u="none" strike="noStrike" baseline="0" dirty="0">
                <a:solidFill>
                  <a:srgbClr val="000000"/>
                </a:solidFill>
                <a:latin typeface="Arial" panose="020B0604020202020204" pitchFamily="34" charset="0"/>
              </a:rPr>
              <a:t> </a:t>
            </a:r>
            <a:r>
              <a:rPr lang="en-GB" sz="1800" b="0" i="0" u="none" strike="noStrike" baseline="0" dirty="0" err="1">
                <a:solidFill>
                  <a:srgbClr val="000000"/>
                </a:solidFill>
                <a:latin typeface="Arial" panose="020B0604020202020204" pitchFamily="34" charset="0"/>
              </a:rPr>
              <a:t>mewngofnodi</a:t>
            </a:r>
            <a:r>
              <a:rPr lang="en-GB" sz="1800" b="0" i="0" u="none" strike="noStrike" baseline="0" dirty="0">
                <a:solidFill>
                  <a:srgbClr val="000000"/>
                </a:solidFill>
                <a:latin typeface="Arial" panose="020B0604020202020204" pitchFamily="34" charset="0"/>
              </a:rPr>
              <a:t>,</a:t>
            </a:r>
          </a:p>
          <a:p>
            <a:pPr marL="0" indent="0">
              <a:buNone/>
            </a:pPr>
            <a:r>
              <a:rPr lang="en-GB" sz="1800" b="0" i="0" u="none" strike="noStrike" baseline="0" dirty="0" err="1">
                <a:solidFill>
                  <a:srgbClr val="000000"/>
                </a:solidFill>
                <a:latin typeface="Arial" panose="020B0604020202020204" pitchFamily="34" charset="0"/>
              </a:rPr>
              <a:t>cysylltwch</a:t>
            </a:r>
            <a:r>
              <a:rPr lang="en-GB" sz="1800" b="0" i="0" u="none" strike="noStrike" baseline="0" dirty="0">
                <a:solidFill>
                  <a:srgbClr val="000000"/>
                </a:solidFill>
                <a:latin typeface="Arial" panose="020B0604020202020204" pitchFamily="34" charset="0"/>
              </a:rPr>
              <a:t> â </a:t>
            </a:r>
            <a:r>
              <a:rPr lang="en-GB" sz="1800" b="1" i="0" u="none" strike="noStrike" baseline="0" dirty="0">
                <a:solidFill>
                  <a:srgbClr val="000000"/>
                </a:solidFill>
                <a:latin typeface="Arial" panose="020B0604020202020204" pitchFamily="34" charset="0"/>
              </a:rPr>
              <a:t>eateb@wales.nhs.uk </a:t>
            </a:r>
            <a:r>
              <a:rPr lang="en-GB" sz="1800" b="0" i="0" u="none" strike="noStrike" baseline="0" dirty="0" err="1">
                <a:solidFill>
                  <a:srgbClr val="000000"/>
                </a:solidFill>
                <a:latin typeface="Arial" panose="020B0604020202020204" pitchFamily="34" charset="0"/>
              </a:rPr>
              <a:t>gan</a:t>
            </a:r>
            <a:r>
              <a:rPr lang="en-GB" sz="1800" b="0" i="0" u="none" strike="noStrike" baseline="0" dirty="0">
                <a:solidFill>
                  <a:srgbClr val="000000"/>
                </a:solidFill>
                <a:latin typeface="Arial" panose="020B0604020202020204" pitchFamily="34" charset="0"/>
              </a:rPr>
              <a:t> nodi </a:t>
            </a:r>
            <a:r>
              <a:rPr lang="en-GB" sz="1800" b="0" i="0" u="none" strike="noStrike" baseline="0" dirty="0" err="1">
                <a:solidFill>
                  <a:srgbClr val="000000"/>
                </a:solidFill>
                <a:latin typeface="Arial" panose="020B0604020202020204" pitchFamily="34" charset="0"/>
              </a:rPr>
              <a:t>eich</a:t>
            </a:r>
            <a:endParaRPr lang="en-GB" sz="1800" b="0" i="0" u="none" strike="noStrike" baseline="0" dirty="0">
              <a:solidFill>
                <a:srgbClr val="000000"/>
              </a:solidFill>
              <a:latin typeface="Arial" panose="020B0604020202020204" pitchFamily="34" charset="0"/>
            </a:endParaRPr>
          </a:p>
          <a:p>
            <a:pPr marL="0" indent="0">
              <a:buNone/>
            </a:pPr>
            <a:r>
              <a:rPr lang="en-GB" sz="1800" b="0" i="0" u="none" strike="noStrike" baseline="0" dirty="0" err="1">
                <a:solidFill>
                  <a:srgbClr val="000000"/>
                </a:solidFill>
                <a:latin typeface="Arial" panose="020B0604020202020204" pitchFamily="34" charset="0"/>
              </a:rPr>
              <a:t>enw</a:t>
            </a:r>
            <a:r>
              <a:rPr lang="en-GB" sz="1800" b="0" i="0" u="none" strike="noStrike" baseline="0" dirty="0">
                <a:solidFill>
                  <a:srgbClr val="000000"/>
                </a:solidFill>
                <a:latin typeface="Arial" panose="020B0604020202020204" pitchFamily="34" charset="0"/>
              </a:rPr>
              <a:t>, </a:t>
            </a:r>
            <a:r>
              <a:rPr lang="en-GB" sz="1800" b="0" i="0" u="none" strike="noStrike" baseline="0" dirty="0" err="1">
                <a:solidFill>
                  <a:srgbClr val="000000"/>
                </a:solidFill>
                <a:latin typeface="Arial" panose="020B0604020202020204" pitchFamily="34" charset="0"/>
              </a:rPr>
              <a:t>eich</a:t>
            </a:r>
            <a:r>
              <a:rPr lang="en-GB" sz="1800" b="0" i="0" u="none" strike="noStrike" baseline="0" dirty="0">
                <a:solidFill>
                  <a:srgbClr val="000000"/>
                </a:solidFill>
                <a:latin typeface="Arial" panose="020B0604020202020204" pitchFamily="34" charset="0"/>
              </a:rPr>
              <a:t> </a:t>
            </a:r>
            <a:r>
              <a:rPr lang="en-GB" sz="1800" b="0" i="0" u="none" strike="noStrike" baseline="0" dirty="0" err="1">
                <a:solidFill>
                  <a:srgbClr val="000000"/>
                </a:solidFill>
                <a:latin typeface="Arial" panose="020B0604020202020204" pitchFamily="34" charset="0"/>
              </a:rPr>
              <a:t>teitl</a:t>
            </a:r>
            <a:r>
              <a:rPr lang="en-GB" sz="1800" b="0" i="0" u="none" strike="noStrike" baseline="0" dirty="0">
                <a:solidFill>
                  <a:srgbClr val="000000"/>
                </a:solidFill>
                <a:latin typeface="Arial" panose="020B0604020202020204" pitchFamily="34" charset="0"/>
              </a:rPr>
              <a:t> </a:t>
            </a:r>
            <a:r>
              <a:rPr lang="en-GB" sz="1800" b="0" i="0" u="none" strike="noStrike" baseline="0" dirty="0" err="1">
                <a:solidFill>
                  <a:srgbClr val="000000"/>
                </a:solidFill>
                <a:latin typeface="Arial" panose="020B0604020202020204" pitchFamily="34" charset="0"/>
              </a:rPr>
              <a:t>swydd</a:t>
            </a:r>
            <a:r>
              <a:rPr lang="en-GB" sz="1800" b="0" i="0" u="none" strike="noStrike" baseline="0" dirty="0">
                <a:solidFill>
                  <a:srgbClr val="000000"/>
                </a:solidFill>
                <a:latin typeface="Arial" panose="020B0604020202020204" pitchFamily="34" charset="0"/>
              </a:rPr>
              <a:t> </a:t>
            </a:r>
            <a:r>
              <a:rPr lang="en-GB" sz="1800" b="0" i="0" u="none" strike="noStrike" baseline="0" dirty="0" err="1">
                <a:solidFill>
                  <a:srgbClr val="000000"/>
                </a:solidFill>
                <a:latin typeface="Arial" panose="020B0604020202020204" pitchFamily="34" charset="0"/>
              </a:rPr>
              <a:t>a’ch</a:t>
            </a:r>
            <a:r>
              <a:rPr lang="en-GB" sz="1800" b="0" i="0" u="none" strike="noStrike" baseline="0" dirty="0">
                <a:solidFill>
                  <a:srgbClr val="000000"/>
                </a:solidFill>
                <a:latin typeface="Arial" panose="020B0604020202020204" pitchFamily="34" charset="0"/>
              </a:rPr>
              <a:t> </a:t>
            </a:r>
            <a:r>
              <a:rPr lang="en-GB" sz="1800" b="0" i="0" u="none" strike="noStrike" baseline="0" dirty="0" err="1">
                <a:solidFill>
                  <a:srgbClr val="000000"/>
                </a:solidFill>
                <a:latin typeface="Arial" panose="020B0604020202020204" pitchFamily="34" charset="0"/>
              </a:rPr>
              <a:t>gweithle</a:t>
            </a:r>
            <a:r>
              <a:rPr lang="en-GB" sz="1800" b="0" i="0" u="none" strike="noStrike" baseline="0" dirty="0">
                <a:solidFill>
                  <a:srgbClr val="000000"/>
                </a:solidFill>
                <a:latin typeface="Arial" panose="020B0604020202020204" pitchFamily="34" charset="0"/>
              </a:rPr>
              <a:t> er </a:t>
            </a:r>
            <a:r>
              <a:rPr lang="en-GB" sz="1800" b="0" i="0" u="none" strike="noStrike" baseline="0" dirty="0" err="1">
                <a:solidFill>
                  <a:srgbClr val="000000"/>
                </a:solidFill>
                <a:latin typeface="Arial" panose="020B0604020202020204" pitchFamily="34" charset="0"/>
              </a:rPr>
              <a:t>mwyn</a:t>
            </a:r>
            <a:r>
              <a:rPr lang="en-GB" sz="1800" b="0" i="0" u="none" strike="noStrike" baseline="0" dirty="0">
                <a:solidFill>
                  <a:srgbClr val="000000"/>
                </a:solidFill>
                <a:latin typeface="Arial" panose="020B0604020202020204" pitchFamily="34" charset="0"/>
              </a:rPr>
              <a:t> </a:t>
            </a:r>
            <a:r>
              <a:rPr lang="en-GB" sz="1800" b="0" i="0" u="none" strike="noStrike" baseline="0" dirty="0" err="1">
                <a:solidFill>
                  <a:srgbClr val="000000"/>
                </a:solidFill>
                <a:latin typeface="Arial" panose="020B0604020202020204" pitchFamily="34" charset="0"/>
              </a:rPr>
              <a:t>gallu</a:t>
            </a:r>
            <a:r>
              <a:rPr lang="en-GB" sz="1800" dirty="0">
                <a:solidFill>
                  <a:srgbClr val="000000"/>
                </a:solidFill>
                <a:latin typeface="Arial" panose="020B0604020202020204" pitchFamily="34" charset="0"/>
              </a:rPr>
              <a:t> </a:t>
            </a:r>
            <a:r>
              <a:rPr lang="en-GB" sz="1800" dirty="0" err="1">
                <a:solidFill>
                  <a:srgbClr val="000000"/>
                </a:solidFill>
                <a:latin typeface="Arial" panose="020B0604020202020204" pitchFamily="34" charset="0"/>
              </a:rPr>
              <a:t>g</a:t>
            </a:r>
            <a:r>
              <a:rPr lang="en-GB" sz="1800" b="0" i="0" u="none" strike="noStrike" baseline="0" dirty="0" err="1">
                <a:solidFill>
                  <a:srgbClr val="000000"/>
                </a:solidFill>
                <a:latin typeface="Arial" panose="020B0604020202020204" pitchFamily="34" charset="0"/>
              </a:rPr>
              <a:t>weld</a:t>
            </a:r>
            <a:r>
              <a:rPr lang="en-GB" sz="1800" b="0" i="0" u="none" strike="noStrike" baseline="0" dirty="0">
                <a:solidFill>
                  <a:srgbClr val="000000"/>
                </a:solidFill>
                <a:latin typeface="Arial" panose="020B0604020202020204" pitchFamily="34" charset="0"/>
              </a:rPr>
              <a:t> y </a:t>
            </a:r>
            <a:r>
              <a:rPr lang="en-GB" sz="1800" b="0" i="0" u="none" strike="noStrike" baseline="0" dirty="0" err="1">
                <a:solidFill>
                  <a:srgbClr val="000000"/>
                </a:solidFill>
                <a:latin typeface="Arial" panose="020B0604020202020204" pitchFamily="34" charset="0"/>
              </a:rPr>
              <a:t>modiwl</a:t>
            </a:r>
            <a:r>
              <a:rPr lang="en-GB" sz="1800" b="0" i="0" u="none" strike="noStrike" baseline="0" dirty="0">
                <a:solidFill>
                  <a:srgbClr val="000000"/>
                </a:solidFill>
                <a:latin typeface="Arial" panose="020B0604020202020204" pitchFamily="34" charset="0"/>
              </a:rPr>
              <a:t> </a:t>
            </a:r>
            <a:r>
              <a:rPr lang="en-GB" sz="1800" b="0" i="0" u="none" strike="noStrike" baseline="0" dirty="0" err="1">
                <a:solidFill>
                  <a:srgbClr val="000000"/>
                </a:solidFill>
                <a:latin typeface="Arial" panose="020B0604020202020204" pitchFamily="34" charset="0"/>
              </a:rPr>
              <a:t>hwn</a:t>
            </a:r>
            <a:r>
              <a:rPr lang="en-GB" sz="1800" b="0" i="0" u="none" strike="noStrike" baseline="0" dirty="0">
                <a:solidFill>
                  <a:srgbClr val="000000"/>
                </a:solidFill>
                <a:latin typeface="Arial" panose="020B0604020202020204" pitchFamily="34" charset="0"/>
              </a:rPr>
              <a:t>.</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1507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1574D-4BA5-71C3-7706-4A288AE52673}"/>
              </a:ext>
            </a:extLst>
          </p:cNvPr>
          <p:cNvSpPr>
            <a:spLocks noGrp="1"/>
          </p:cNvSpPr>
          <p:nvPr>
            <p:ph type="title"/>
          </p:nvPr>
        </p:nvSpPr>
        <p:spPr>
          <a:xfrm>
            <a:off x="298268" y="100149"/>
            <a:ext cx="10515600" cy="1229359"/>
          </a:xfrm>
        </p:spPr>
        <p:txBody>
          <a:bodyPr>
            <a:normAutofit/>
          </a:bodyPr>
          <a:lstStyle/>
          <a:p>
            <a:r>
              <a:rPr lang="1106" sz="3200" b="1" dirty="0">
                <a:latin typeface="Arial" panose="020B0604020202020204" pitchFamily="34" charset="0"/>
                <a:cs typeface="Arial" panose="020B0604020202020204" pitchFamily="34" charset="0"/>
              </a:rPr>
              <a:t>Datganiadau Blynyddol</a:t>
            </a:r>
            <a:r>
              <a:rPr lang="en-GB" sz="3200" b="1" dirty="0">
                <a:latin typeface="Arial" panose="020B0604020202020204" pitchFamily="34" charset="0"/>
                <a:cs typeface="Arial" panose="020B0604020202020204" pitchFamily="34" charset="0"/>
              </a:rPr>
              <a:t> / Annual Returns </a:t>
            </a:r>
          </a:p>
        </p:txBody>
      </p:sp>
      <p:sp>
        <p:nvSpPr>
          <p:cNvPr id="3" name="Content Placeholder 2">
            <a:extLst>
              <a:ext uri="{FF2B5EF4-FFF2-40B4-BE49-F238E27FC236}">
                <a16:creationId xmlns:a16="http://schemas.microsoft.com/office/drawing/2014/main" id="{B106FA13-92B0-6F1E-9790-871DFBA1B395}"/>
              </a:ext>
            </a:extLst>
          </p:cNvPr>
          <p:cNvSpPr>
            <a:spLocks noGrp="1"/>
          </p:cNvSpPr>
          <p:nvPr>
            <p:ph idx="1"/>
          </p:nvPr>
        </p:nvSpPr>
        <p:spPr>
          <a:xfrm>
            <a:off x="298268" y="1582136"/>
            <a:ext cx="5257800" cy="5516880"/>
          </a:xfrm>
        </p:spPr>
        <p:txBody>
          <a:bodyPr>
            <a:noAutofit/>
          </a:bodyPr>
          <a:lstStyle/>
          <a:p>
            <a:pPr marL="0" indent="0">
              <a:buNone/>
            </a:pPr>
            <a:r>
              <a:rPr lang="en-GB" sz="1600" b="1" dirty="0">
                <a:effectLst/>
                <a:latin typeface="Arial" panose="020B0604020202020204" pitchFamily="34" charset="0"/>
                <a:ea typeface="Calibri" panose="020F0502020204030204" pitchFamily="34" charset="0"/>
                <a:cs typeface="Arial" panose="020B0604020202020204" pitchFamily="34" charset="0"/>
              </a:rPr>
              <a:t>Total submissions</a:t>
            </a:r>
            <a:endParaRPr lang="en-GB" sz="1600" b="1" dirty="0">
              <a:latin typeface="Arial" panose="020B0604020202020204" pitchFamily="34" charset="0"/>
              <a:ea typeface="Calibri" panose="020F0502020204030204" pitchFamily="34" charset="0"/>
              <a:cs typeface="Arial" panose="020B0604020202020204" pitchFamily="34" charset="0"/>
            </a:endParaRPr>
          </a:p>
          <a:p>
            <a:r>
              <a:rPr lang="en-GB" sz="1600" dirty="0">
                <a:effectLst/>
                <a:latin typeface="Arial" panose="020B0604020202020204" pitchFamily="34" charset="0"/>
                <a:ea typeface="Calibri" panose="020F0502020204030204" pitchFamily="34" charset="0"/>
                <a:cs typeface="Arial" panose="020B0604020202020204" pitchFamily="34" charset="0"/>
              </a:rPr>
              <a:t>1,021 providers were required to submit an </a:t>
            </a:r>
            <a:r>
              <a:rPr lang="en-GB" sz="1600" dirty="0">
                <a:latin typeface="Arial" panose="020B0604020202020204" pitchFamily="34" charset="0"/>
                <a:ea typeface="Calibri" panose="020F0502020204030204" pitchFamily="34" charset="0"/>
                <a:cs typeface="Arial" panose="020B0604020202020204" pitchFamily="34" charset="0"/>
              </a:rPr>
              <a:t>annual return</a:t>
            </a:r>
          </a:p>
          <a:p>
            <a:pPr marL="0" indent="0">
              <a:buNone/>
            </a:pPr>
            <a:r>
              <a:rPr lang="en-GB" sz="1600" b="1" dirty="0">
                <a:effectLst/>
                <a:latin typeface="Arial" panose="020B0604020202020204" pitchFamily="34" charset="0"/>
                <a:ea typeface="Calibri" panose="020F0502020204030204" pitchFamily="34" charset="0"/>
                <a:cs typeface="Arial" panose="020B0604020202020204" pitchFamily="34" charset="0"/>
              </a:rPr>
              <a:t>Pre-publication checks</a:t>
            </a:r>
          </a:p>
          <a:p>
            <a:r>
              <a:rPr lang="en-GB" sz="1600" dirty="0">
                <a:latin typeface="Arial" panose="020B0604020202020204" pitchFamily="34" charset="0"/>
                <a:ea typeface="Calibri" panose="020F0502020204030204" pitchFamily="34" charset="0"/>
                <a:cs typeface="Arial" panose="020B0604020202020204" pitchFamily="34" charset="0"/>
              </a:rPr>
              <a:t>‘Completeness’ checks 276 </a:t>
            </a:r>
          </a:p>
          <a:p>
            <a:r>
              <a:rPr lang="en-GB" sz="1600" dirty="0">
                <a:latin typeface="Arial" panose="020B0604020202020204" pitchFamily="34" charset="0"/>
                <a:ea typeface="Calibri" panose="020F0502020204030204" pitchFamily="34" charset="0"/>
                <a:cs typeface="Arial" panose="020B0604020202020204" pitchFamily="34" charset="0"/>
              </a:rPr>
              <a:t>Parameters: </a:t>
            </a:r>
          </a:p>
          <a:p>
            <a:pPr lvl="2"/>
            <a:r>
              <a:rPr lang="en-GB" sz="1600" dirty="0">
                <a:latin typeface="Arial" panose="020B0604020202020204" pitchFamily="34" charset="0"/>
                <a:ea typeface="Calibri" panose="020F0502020204030204" pitchFamily="34" charset="0"/>
                <a:cs typeface="Arial" panose="020B0604020202020204" pitchFamily="34" charset="0"/>
              </a:rPr>
              <a:t>Size of service </a:t>
            </a:r>
          </a:p>
          <a:p>
            <a:pPr lvl="2"/>
            <a:r>
              <a:rPr lang="en-GB" sz="1600" dirty="0">
                <a:latin typeface="Arial" panose="020B0604020202020204" pitchFamily="34" charset="0"/>
                <a:ea typeface="Calibri" panose="020F0502020204030204" pitchFamily="34" charset="0"/>
                <a:cs typeface="Arial" panose="020B0604020202020204" pitchFamily="34" charset="0"/>
              </a:rPr>
              <a:t>Welsh language</a:t>
            </a:r>
          </a:p>
          <a:p>
            <a:pPr marL="0" indent="0">
              <a:buNone/>
            </a:pPr>
            <a:r>
              <a:rPr lang="en-GB" sz="1600" b="1" dirty="0">
                <a:latin typeface="Arial" panose="020B0604020202020204" pitchFamily="34" charset="0"/>
                <a:ea typeface="Calibri" panose="020F0502020204030204" pitchFamily="34" charset="0"/>
                <a:cs typeface="Arial" panose="020B0604020202020204" pitchFamily="34" charset="0"/>
              </a:rPr>
              <a:t>Azure AI checks </a:t>
            </a:r>
          </a:p>
          <a:p>
            <a:pPr lvl="1"/>
            <a:r>
              <a:rPr lang="en-GB" sz="1600" dirty="0">
                <a:latin typeface="Arial" panose="020B0604020202020204" pitchFamily="34" charset="0"/>
                <a:ea typeface="Calibri" panose="020F0502020204030204" pitchFamily="34" charset="0"/>
                <a:cs typeface="Arial" panose="020B0604020202020204" pitchFamily="34" charset="0"/>
              </a:rPr>
              <a:t>personally identifiable information or offensive content.</a:t>
            </a:r>
          </a:p>
          <a:p>
            <a:pPr lvl="1"/>
            <a:r>
              <a:rPr lang="en-GB" sz="1600" dirty="0">
                <a:latin typeface="Arial" panose="020B0604020202020204" pitchFamily="34" charset="0"/>
                <a:ea typeface="Calibri" panose="020F0502020204030204" pitchFamily="34" charset="0"/>
                <a:cs typeface="Arial" panose="020B0604020202020204" pitchFamily="34" charset="0"/>
              </a:rPr>
              <a:t>924 checks carried out</a:t>
            </a:r>
          </a:p>
          <a:p>
            <a:pPr lvl="1"/>
            <a:r>
              <a:rPr lang="en-GB" sz="1600" dirty="0">
                <a:effectLst/>
                <a:latin typeface="Arial" panose="020B0604020202020204" pitchFamily="34" charset="0"/>
                <a:ea typeface="Calibri" panose="020F0502020204030204" pitchFamily="34" charset="0"/>
                <a:cs typeface="Arial" panose="020B0604020202020204" pitchFamily="34" charset="0"/>
              </a:rPr>
              <a:t>3 transactions with offensive content </a:t>
            </a:r>
          </a:p>
          <a:p>
            <a:pPr lvl="1"/>
            <a:r>
              <a:rPr lang="en-GB" sz="1600" dirty="0">
                <a:effectLst/>
                <a:latin typeface="Arial" panose="020B0604020202020204" pitchFamily="34" charset="0"/>
                <a:ea typeface="Calibri" panose="020F0502020204030204" pitchFamily="34" charset="0"/>
                <a:cs typeface="Arial" panose="020B0604020202020204" pitchFamily="34" charset="0"/>
              </a:rPr>
              <a:t>390 transactions with potentially identifiable information</a:t>
            </a:r>
          </a:p>
          <a:p>
            <a:endParaRPr lang="en-GB" sz="16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301B6441-41D8-036D-3AC7-DCC2746771BF}"/>
              </a:ext>
            </a:extLst>
          </p:cNvPr>
          <p:cNvSpPr txBox="1">
            <a:spLocks/>
          </p:cNvSpPr>
          <p:nvPr/>
        </p:nvSpPr>
        <p:spPr>
          <a:xfrm>
            <a:off x="6096000" y="1593748"/>
            <a:ext cx="5257800" cy="5516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b="0" i="0"/>
            </a:pPr>
            <a:r>
              <a:rPr lang="1106" sz="1600" b="1" dirty="0">
                <a:latin typeface="Arial" panose="020B0604020202020204" pitchFamily="34" charset="0"/>
                <a:ea typeface="Calibri" panose="020F0502020204030204" pitchFamily="34" charset="0"/>
                <a:cs typeface="Arial" panose="020B0604020202020204" pitchFamily="34" charset="0"/>
              </a:rPr>
              <a:t>Cyfanswm y cyflwyniadau</a:t>
            </a:r>
            <a:endParaRPr lang="en-GB" sz="1600" b="1" dirty="0">
              <a:latin typeface="Arial" panose="020B0604020202020204" pitchFamily="34" charset="0"/>
              <a:ea typeface="Calibri" panose="020F0502020204030204" pitchFamily="34" charset="0"/>
              <a:cs typeface="Arial" panose="020B0604020202020204" pitchFamily="34" charset="0"/>
            </a:endParaRPr>
          </a:p>
          <a:p>
            <a:pPr>
              <a:defRPr b="0" i="0"/>
            </a:pPr>
            <a:r>
              <a:rPr lang="en-GB" sz="1600" dirty="0">
                <a:latin typeface="Arial" panose="020B0604020202020204" pitchFamily="34" charset="0"/>
                <a:ea typeface="Calibri" panose="020F0502020204030204" pitchFamily="34" charset="0"/>
                <a:cs typeface="Arial" panose="020B0604020202020204" pitchFamily="34" charset="0"/>
              </a:rPr>
              <a:t>R</a:t>
            </a:r>
            <a:r>
              <a:rPr lang="1106" sz="1600" dirty="0">
                <a:latin typeface="Arial" panose="020B0604020202020204" pitchFamily="34" charset="0"/>
                <a:ea typeface="Calibri" panose="020F0502020204030204" pitchFamily="34" charset="0"/>
                <a:cs typeface="Arial" panose="020B0604020202020204" pitchFamily="34" charset="0"/>
              </a:rPr>
              <a:t>oedd yn ofynnol i 1</a:t>
            </a:r>
            <a:r>
              <a:rPr lang="en-GB" sz="1600" dirty="0">
                <a:latin typeface="Arial" panose="020B0604020202020204" pitchFamily="34" charset="0"/>
                <a:ea typeface="Calibri" panose="020F0502020204030204" pitchFamily="34" charset="0"/>
                <a:cs typeface="Arial" panose="020B0604020202020204" pitchFamily="34" charset="0"/>
              </a:rPr>
              <a:t>,</a:t>
            </a:r>
            <a:r>
              <a:rPr lang="1106" sz="1600" dirty="0">
                <a:latin typeface="Arial" panose="020B0604020202020204" pitchFamily="34" charset="0"/>
                <a:ea typeface="Calibri" panose="020F0502020204030204" pitchFamily="34" charset="0"/>
                <a:cs typeface="Arial" panose="020B0604020202020204" pitchFamily="34" charset="0"/>
              </a:rPr>
              <a:t>021 o ddarparwyr gyflwyno datganiad blynyddol</a:t>
            </a:r>
            <a:endParaRPr lang="en-GB" sz="1600" dirty="0">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defRPr b="0" i="0"/>
            </a:pPr>
            <a:r>
              <a:rPr lang="1106" sz="1600" b="1" dirty="0">
                <a:latin typeface="Arial" panose="020B0604020202020204" pitchFamily="34" charset="0"/>
                <a:ea typeface="Calibri" panose="020F0502020204030204" pitchFamily="34" charset="0"/>
                <a:cs typeface="Arial" panose="020B0604020202020204" pitchFamily="34" charset="0"/>
              </a:rPr>
              <a:t>Gwiriadau cyn cyhoeddi</a:t>
            </a:r>
          </a:p>
          <a:p>
            <a:pPr>
              <a:defRPr b="0" i="0"/>
            </a:pPr>
            <a:r>
              <a:rPr lang="1106" sz="1600" dirty="0">
                <a:latin typeface="Arial" panose="020B0604020202020204" pitchFamily="34" charset="0"/>
                <a:ea typeface="Calibri" panose="020F0502020204030204" pitchFamily="34" charset="0"/>
                <a:cs typeface="Arial" panose="020B0604020202020204" pitchFamily="34" charset="0"/>
              </a:rPr>
              <a:t>276 o wiriadau ‘cyflawnder’ </a:t>
            </a:r>
          </a:p>
          <a:p>
            <a:pPr>
              <a:defRPr b="0" i="0"/>
            </a:pPr>
            <a:r>
              <a:rPr lang="1106" sz="1600" dirty="0">
                <a:latin typeface="Arial" panose="020B0604020202020204" pitchFamily="34" charset="0"/>
                <a:ea typeface="Calibri" panose="020F0502020204030204" pitchFamily="34" charset="0"/>
                <a:cs typeface="Arial" panose="020B0604020202020204" pitchFamily="34" charset="0"/>
              </a:rPr>
              <a:t>Paramedrau: </a:t>
            </a:r>
          </a:p>
          <a:p>
            <a:pPr lvl="2">
              <a:defRPr b="0" i="0"/>
            </a:pPr>
            <a:r>
              <a:rPr lang="1106" sz="1600" dirty="0">
                <a:latin typeface="Arial" panose="020B0604020202020204" pitchFamily="34" charset="0"/>
                <a:ea typeface="Calibri" panose="020F0502020204030204" pitchFamily="34" charset="0"/>
                <a:cs typeface="Arial" panose="020B0604020202020204" pitchFamily="34" charset="0"/>
              </a:rPr>
              <a:t>Maint y gwasanaeth </a:t>
            </a:r>
          </a:p>
          <a:p>
            <a:pPr lvl="2">
              <a:defRPr b="0" i="0"/>
            </a:pPr>
            <a:r>
              <a:rPr lang="1106" sz="1600" dirty="0">
                <a:latin typeface="Arial" panose="020B0604020202020204" pitchFamily="34" charset="0"/>
                <a:ea typeface="Calibri" panose="020F0502020204030204" pitchFamily="34" charset="0"/>
                <a:cs typeface="Arial" panose="020B0604020202020204" pitchFamily="34" charset="0"/>
              </a:rPr>
              <a:t>Y Gymraeg</a:t>
            </a:r>
          </a:p>
          <a:p>
            <a:pPr marL="0" indent="0">
              <a:buFont typeface="Arial" panose="020B0604020202020204" pitchFamily="34" charset="0"/>
              <a:buNone/>
              <a:defRPr b="0" i="0"/>
            </a:pPr>
            <a:r>
              <a:rPr lang="1106" sz="1600" b="1" dirty="0">
                <a:latin typeface="Arial" panose="020B0604020202020204" pitchFamily="34" charset="0"/>
                <a:ea typeface="Calibri" panose="020F0502020204030204" pitchFamily="34" charset="0"/>
                <a:cs typeface="Arial" panose="020B0604020202020204" pitchFamily="34" charset="0"/>
              </a:rPr>
              <a:t>Gwiriadau deallusrwydd artiffisial Azure</a:t>
            </a:r>
            <a:r>
              <a:rPr lang="1106" sz="1600" dirty="0">
                <a:latin typeface="Arial" panose="020B0604020202020204" pitchFamily="34" charset="0"/>
                <a:ea typeface="Calibri" panose="020F0502020204030204" pitchFamily="34" charset="0"/>
                <a:cs typeface="Arial" panose="020B0604020202020204" pitchFamily="34" charset="0"/>
              </a:rPr>
              <a:t> </a:t>
            </a:r>
          </a:p>
          <a:p>
            <a:pPr lvl="1">
              <a:defRPr b="0" i="0"/>
            </a:pPr>
            <a:r>
              <a:rPr lang="1106" sz="1600" dirty="0">
                <a:latin typeface="Arial" panose="020B0604020202020204" pitchFamily="34" charset="0"/>
                <a:ea typeface="Calibri" panose="020F0502020204030204" pitchFamily="34" charset="0"/>
                <a:cs typeface="Arial" panose="020B0604020202020204" pitchFamily="34" charset="0"/>
              </a:rPr>
              <a:t>gwybodaeth lle gellir adnabod unigolion neu gynnwys sarhaus. </a:t>
            </a:r>
          </a:p>
          <a:p>
            <a:pPr lvl="1">
              <a:defRPr b="0" i="0"/>
            </a:pPr>
            <a:r>
              <a:rPr lang="1106" sz="1600" dirty="0">
                <a:latin typeface="Arial" panose="020B0604020202020204" pitchFamily="34" charset="0"/>
                <a:ea typeface="Calibri" panose="020F0502020204030204" pitchFamily="34" charset="0"/>
                <a:cs typeface="Arial" panose="020B0604020202020204" pitchFamily="34" charset="0"/>
              </a:rPr>
              <a:t>cynhaliwyd 924 o wiriadau</a:t>
            </a:r>
          </a:p>
          <a:p>
            <a:pPr lvl="1">
              <a:defRPr b="0" i="0"/>
            </a:pPr>
            <a:r>
              <a:rPr lang="1106" sz="1600" dirty="0">
                <a:latin typeface="Arial" panose="020B0604020202020204" pitchFamily="34" charset="0"/>
                <a:ea typeface="Calibri" panose="020F0502020204030204" pitchFamily="34" charset="0"/>
                <a:cs typeface="Arial" panose="020B0604020202020204" pitchFamily="34" charset="0"/>
              </a:rPr>
              <a:t>3 trafodyn â chynnwys sarhaus </a:t>
            </a:r>
          </a:p>
          <a:p>
            <a:pPr lvl="1">
              <a:defRPr b="0" i="0"/>
            </a:pPr>
            <a:r>
              <a:rPr lang="1106" sz="1600" dirty="0">
                <a:latin typeface="Arial" panose="020B0604020202020204" pitchFamily="34" charset="0"/>
                <a:ea typeface="Calibri" panose="020F0502020204030204" pitchFamily="34" charset="0"/>
                <a:cs typeface="Arial" panose="020B0604020202020204" pitchFamily="34" charset="0"/>
              </a:rPr>
              <a:t>390 o drafodion â gwybodaeth lle gellid bod wedi adnabod unigolion</a:t>
            </a:r>
            <a:endParaRPr lang="en-GB" sz="1600" dirty="0">
              <a:latin typeface="Arial" panose="020B0604020202020204" pitchFamily="34" charset="0"/>
              <a:ea typeface="Calibri" panose="020F050202020403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67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8504-EB3D-B37C-0BF4-A80DD38F8362}"/>
              </a:ext>
            </a:extLst>
          </p:cNvPr>
          <p:cNvSpPr>
            <a:spLocks noGrp="1"/>
          </p:cNvSpPr>
          <p:nvPr>
            <p:ph type="title"/>
          </p:nvPr>
        </p:nvSpPr>
        <p:spPr>
          <a:xfrm>
            <a:off x="263434" y="123373"/>
            <a:ext cx="10515600" cy="1178559"/>
          </a:xfrm>
        </p:spPr>
        <p:txBody>
          <a:bodyPr>
            <a:normAutofit/>
          </a:bodyPr>
          <a:lstStyle/>
          <a:p>
            <a:r>
              <a:rPr lang="1106" sz="3200" b="1" dirty="0">
                <a:latin typeface="Arial" panose="020B0604020202020204" pitchFamily="34" charset="0"/>
                <a:cs typeface="Arial" panose="020B0604020202020204" pitchFamily="34" charset="0"/>
              </a:rPr>
              <a:t>Datganiadau Blynyddol</a:t>
            </a:r>
            <a:r>
              <a:rPr lang="en-GB" sz="3200" b="1" dirty="0">
                <a:latin typeface="Arial" panose="020B0604020202020204" pitchFamily="34" charset="0"/>
                <a:cs typeface="Arial" panose="020B0604020202020204" pitchFamily="34" charset="0"/>
              </a:rPr>
              <a:t> / Annual Returns </a:t>
            </a:r>
          </a:p>
        </p:txBody>
      </p:sp>
      <p:sp>
        <p:nvSpPr>
          <p:cNvPr id="3" name="Content Placeholder 2">
            <a:extLst>
              <a:ext uri="{FF2B5EF4-FFF2-40B4-BE49-F238E27FC236}">
                <a16:creationId xmlns:a16="http://schemas.microsoft.com/office/drawing/2014/main" id="{167A57A1-75E2-0CEB-0F3C-2941FFB0B22D}"/>
              </a:ext>
            </a:extLst>
          </p:cNvPr>
          <p:cNvSpPr>
            <a:spLocks noGrp="1"/>
          </p:cNvSpPr>
          <p:nvPr>
            <p:ph idx="1"/>
          </p:nvPr>
        </p:nvSpPr>
        <p:spPr>
          <a:xfrm>
            <a:off x="341812" y="1702245"/>
            <a:ext cx="5257800" cy="5486400"/>
          </a:xfrm>
        </p:spPr>
        <p:txBody>
          <a:bodyPr>
            <a:noAutofit/>
          </a:bodyPr>
          <a:lstStyle/>
          <a:p>
            <a:r>
              <a:rPr lang="en-GB" sz="2000" b="1" dirty="0">
                <a:effectLst/>
                <a:latin typeface="Arial" panose="020B0604020202020204" pitchFamily="34" charset="0"/>
                <a:ea typeface="Calibri" panose="020F0502020204030204" pitchFamily="34" charset="0"/>
                <a:cs typeface="Arial" panose="020B0604020202020204" pitchFamily="34" charset="0"/>
              </a:rPr>
              <a:t>31</a:t>
            </a:r>
            <a:r>
              <a:rPr lang="en-GB" sz="2000" dirty="0">
                <a:effectLst/>
                <a:latin typeface="Arial" panose="020B0604020202020204" pitchFamily="34" charset="0"/>
                <a:ea typeface="Calibri" panose="020F0502020204030204" pitchFamily="34" charset="0"/>
                <a:cs typeface="Arial" panose="020B0604020202020204" pitchFamily="34" charset="0"/>
              </a:rPr>
              <a:t> providers began the process of completing their annual return but did not submit on time </a:t>
            </a:r>
          </a:p>
          <a:p>
            <a:r>
              <a:rPr lang="en-GB" sz="2000" b="1" dirty="0">
                <a:effectLst/>
                <a:latin typeface="Arial" panose="020B0604020202020204" pitchFamily="34" charset="0"/>
                <a:ea typeface="Calibri" panose="020F0502020204030204" pitchFamily="34" charset="0"/>
                <a:cs typeface="Arial" panose="020B0604020202020204" pitchFamily="34" charset="0"/>
              </a:rPr>
              <a:t>37 </a:t>
            </a:r>
            <a:r>
              <a:rPr lang="en-GB" sz="2000" dirty="0">
                <a:effectLst/>
                <a:latin typeface="Arial" panose="020B0604020202020204" pitchFamily="34" charset="0"/>
                <a:ea typeface="Calibri" panose="020F0502020204030204" pitchFamily="34" charset="0"/>
                <a:cs typeface="Arial" panose="020B0604020202020204" pitchFamily="34" charset="0"/>
              </a:rPr>
              <a:t>providers did not begin the process at all</a:t>
            </a:r>
          </a:p>
          <a:p>
            <a:r>
              <a:rPr lang="en-GB" sz="2000" b="1" dirty="0">
                <a:effectLst/>
                <a:latin typeface="Arial" panose="020B0604020202020204" pitchFamily="34" charset="0"/>
                <a:ea typeface="Calibri" panose="020F0502020204030204" pitchFamily="34" charset="0"/>
                <a:cs typeface="Arial" panose="020B0604020202020204" pitchFamily="34" charset="0"/>
              </a:rPr>
              <a:t>8</a:t>
            </a:r>
            <a:r>
              <a:rPr lang="en-GB" sz="2000" dirty="0">
                <a:effectLst/>
                <a:latin typeface="Arial" panose="020B0604020202020204" pitchFamily="34" charset="0"/>
                <a:ea typeface="Calibri" panose="020F0502020204030204" pitchFamily="34" charset="0"/>
                <a:cs typeface="Arial" panose="020B0604020202020204" pitchFamily="34" charset="0"/>
              </a:rPr>
              <a:t> providers did not activate their online account – not operating or recently closed</a:t>
            </a:r>
          </a:p>
          <a:p>
            <a:r>
              <a:rPr lang="en-GB" sz="2000" b="1" dirty="0">
                <a:effectLst/>
                <a:latin typeface="Arial" panose="020B0604020202020204" pitchFamily="34" charset="0"/>
                <a:ea typeface="Calibri" panose="020F0502020204030204" pitchFamily="34" charset="0"/>
                <a:cs typeface="Arial" panose="020B0604020202020204" pitchFamily="34" charset="0"/>
              </a:rPr>
              <a:t>944 </a:t>
            </a:r>
            <a:r>
              <a:rPr lang="en-GB" sz="2000" dirty="0">
                <a:effectLst/>
                <a:latin typeface="Arial" panose="020B0604020202020204" pitchFamily="34" charset="0"/>
                <a:ea typeface="Calibri" panose="020F0502020204030204" pitchFamily="34" charset="0"/>
                <a:cs typeface="Arial" panose="020B0604020202020204" pitchFamily="34" charset="0"/>
              </a:rPr>
              <a:t>providers submitted their annual return and these are now awaiting publication to our website.</a:t>
            </a:r>
          </a:p>
          <a:p>
            <a:pPr marL="0" indent="0">
              <a:buNone/>
            </a:pPr>
            <a:r>
              <a:rPr lang="en-GB" sz="2000" b="1" dirty="0">
                <a:effectLst/>
                <a:latin typeface="Arial" panose="020B0604020202020204" pitchFamily="34" charset="0"/>
                <a:ea typeface="Calibri" panose="020F0502020204030204" pitchFamily="34" charset="0"/>
                <a:cs typeface="Arial" panose="020B0604020202020204" pitchFamily="34" charset="0"/>
              </a:rPr>
              <a:t>Learning </a:t>
            </a:r>
            <a:r>
              <a:rPr lang="en-GB" sz="2000" dirty="0">
                <a:effectLst/>
                <a:latin typeface="Arial" panose="020B0604020202020204" pitchFamily="34" charset="0"/>
                <a:ea typeface="Calibri" panose="020F0502020204030204" pitchFamily="34" charset="0"/>
                <a:cs typeface="Arial" panose="020B0604020202020204" pitchFamily="34" charset="0"/>
              </a:rPr>
              <a:t>– additional FAQ with further clarification / guidance ‘personally identifiable information’ as this was the single main reason for rejection.</a:t>
            </a:r>
          </a:p>
          <a:p>
            <a:endParaRPr lang="en-GB" sz="20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E744BC60-DD90-3F4D-1C1B-4CAB596ABEA2}"/>
              </a:ext>
            </a:extLst>
          </p:cNvPr>
          <p:cNvSpPr txBox="1">
            <a:spLocks/>
          </p:cNvSpPr>
          <p:nvPr/>
        </p:nvSpPr>
        <p:spPr>
          <a:xfrm>
            <a:off x="6096000" y="1702245"/>
            <a:ext cx="5921829" cy="5486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cy-GB" sz="2000" dirty="0">
                <a:latin typeface="Arial" panose="020B0604020202020204" pitchFamily="34" charset="0"/>
                <a:ea typeface="Calibri" panose="020F0502020204030204" pitchFamily="34" charset="0"/>
                <a:cs typeface="Arial" panose="020B0604020202020204" pitchFamily="34" charset="0"/>
              </a:rPr>
              <a:t>D</a:t>
            </a:r>
            <a:r>
              <a:rPr lang="1106" sz="2000" dirty="0">
                <a:latin typeface="Arial" panose="020B0604020202020204" pitchFamily="34" charset="0"/>
                <a:ea typeface="Calibri" panose="020F0502020204030204" pitchFamily="34" charset="0"/>
                <a:cs typeface="Arial" panose="020B0604020202020204" pitchFamily="34" charset="0"/>
              </a:rPr>
              <a:t>echreuodd </a:t>
            </a:r>
            <a:r>
              <a:rPr lang="1106" sz="2000" b="1" dirty="0">
                <a:latin typeface="Arial" panose="020B0604020202020204" pitchFamily="34" charset="0"/>
                <a:ea typeface="Calibri" panose="020F0502020204030204" pitchFamily="34" charset="0"/>
                <a:cs typeface="Arial" panose="020B0604020202020204" pitchFamily="34" charset="0"/>
              </a:rPr>
              <a:t>31 </a:t>
            </a:r>
            <a:r>
              <a:rPr lang="1106" sz="2000" dirty="0">
                <a:latin typeface="Arial" panose="020B0604020202020204" pitchFamily="34" charset="0"/>
                <a:ea typeface="Calibri" panose="020F0502020204030204" pitchFamily="34" charset="0"/>
                <a:cs typeface="Arial" panose="020B0604020202020204" pitchFamily="34" charset="0"/>
              </a:rPr>
              <a:t>o ddarparwyr y broses o gwblhau eu datganiad blynyddol ond ni wnaethant ei gyflwyno ar amser</a:t>
            </a:r>
          </a:p>
          <a:p>
            <a:pPr>
              <a:defRPr b="0" i="0"/>
            </a:pPr>
            <a:r>
              <a:rPr lang="cy-GB" sz="2000" dirty="0">
                <a:latin typeface="Arial" panose="020B0604020202020204" pitchFamily="34" charset="0"/>
                <a:ea typeface="Calibri" panose="020F0502020204030204" pitchFamily="34" charset="0"/>
                <a:cs typeface="Arial" panose="020B0604020202020204" pitchFamily="34" charset="0"/>
              </a:rPr>
              <a:t>N</a:t>
            </a:r>
            <a:r>
              <a:rPr lang="1106" sz="2000" dirty="0">
                <a:latin typeface="Arial" panose="020B0604020202020204" pitchFamily="34" charset="0"/>
                <a:ea typeface="Calibri" panose="020F0502020204030204" pitchFamily="34" charset="0"/>
                <a:cs typeface="Arial" panose="020B0604020202020204" pitchFamily="34" charset="0"/>
              </a:rPr>
              <a:t>i wnaeth </a:t>
            </a:r>
            <a:r>
              <a:rPr lang="1106" sz="2000" b="1" dirty="0">
                <a:latin typeface="Arial" panose="020B0604020202020204" pitchFamily="34" charset="0"/>
                <a:ea typeface="Calibri" panose="020F0502020204030204" pitchFamily="34" charset="0"/>
                <a:cs typeface="Arial" panose="020B0604020202020204" pitchFamily="34" charset="0"/>
              </a:rPr>
              <a:t>37 </a:t>
            </a:r>
            <a:r>
              <a:rPr lang="1106" sz="2000" dirty="0">
                <a:latin typeface="Arial" panose="020B0604020202020204" pitchFamily="34" charset="0"/>
                <a:ea typeface="Calibri" panose="020F0502020204030204" pitchFamily="34" charset="0"/>
                <a:cs typeface="Arial" panose="020B0604020202020204" pitchFamily="34" charset="0"/>
              </a:rPr>
              <a:t>o ddarparwyr ddechrau'r broses o gwbl</a:t>
            </a:r>
          </a:p>
          <a:p>
            <a:pPr>
              <a:defRPr b="0" i="0"/>
            </a:pPr>
            <a:r>
              <a:rPr lang="cy-GB" sz="2000" dirty="0">
                <a:latin typeface="Arial" panose="020B0604020202020204" pitchFamily="34" charset="0"/>
                <a:ea typeface="Calibri" panose="020F0502020204030204" pitchFamily="34" charset="0"/>
                <a:cs typeface="Arial" panose="020B0604020202020204" pitchFamily="34" charset="0"/>
              </a:rPr>
              <a:t>N</a:t>
            </a:r>
            <a:r>
              <a:rPr lang="1106" sz="2000" dirty="0">
                <a:latin typeface="Arial" panose="020B0604020202020204" pitchFamily="34" charset="0"/>
                <a:ea typeface="Calibri" panose="020F0502020204030204" pitchFamily="34" charset="0"/>
                <a:cs typeface="Arial" panose="020B0604020202020204" pitchFamily="34" charset="0"/>
              </a:rPr>
              <a:t>i wnaeth </a:t>
            </a:r>
            <a:r>
              <a:rPr lang="1106" sz="2000" b="1" dirty="0">
                <a:latin typeface="Arial" panose="020B0604020202020204" pitchFamily="34" charset="0"/>
                <a:ea typeface="Calibri" panose="020F0502020204030204" pitchFamily="34" charset="0"/>
                <a:cs typeface="Arial" panose="020B0604020202020204" pitchFamily="34" charset="0"/>
              </a:rPr>
              <a:t>8 </a:t>
            </a:r>
            <a:r>
              <a:rPr lang="1106" sz="2000" dirty="0">
                <a:latin typeface="Arial" panose="020B0604020202020204" pitchFamily="34" charset="0"/>
                <a:ea typeface="Calibri" panose="020F0502020204030204" pitchFamily="34" charset="0"/>
                <a:cs typeface="Arial" panose="020B0604020202020204" pitchFamily="34" charset="0"/>
              </a:rPr>
              <a:t>darparwr actifadu eu cyfrif ar-lein – nid oeddent yn gweithredu neu roeddent wedi cau yn ddiweddar</a:t>
            </a:r>
          </a:p>
          <a:p>
            <a:pPr>
              <a:defRPr b="0" i="0"/>
            </a:pPr>
            <a:r>
              <a:rPr lang="cy-GB" sz="2000" dirty="0">
                <a:latin typeface="Arial" panose="020B0604020202020204" pitchFamily="34" charset="0"/>
                <a:ea typeface="Calibri" panose="020F0502020204030204" pitchFamily="34" charset="0"/>
                <a:cs typeface="Arial" panose="020B0604020202020204" pitchFamily="34" charset="0"/>
              </a:rPr>
              <a:t>C</a:t>
            </a:r>
            <a:r>
              <a:rPr lang="1106" sz="2000" dirty="0">
                <a:latin typeface="Arial" panose="020B0604020202020204" pitchFamily="34" charset="0"/>
                <a:ea typeface="Calibri" panose="020F0502020204030204" pitchFamily="34" charset="0"/>
                <a:cs typeface="Arial" panose="020B0604020202020204" pitchFamily="34" charset="0"/>
              </a:rPr>
              <a:t>yflwynodd </a:t>
            </a:r>
            <a:r>
              <a:rPr lang="1106" sz="2000" b="1" dirty="0">
                <a:latin typeface="Arial" panose="020B0604020202020204" pitchFamily="34" charset="0"/>
                <a:ea typeface="Calibri" panose="020F0502020204030204" pitchFamily="34" charset="0"/>
                <a:cs typeface="Arial" panose="020B0604020202020204" pitchFamily="34" charset="0"/>
              </a:rPr>
              <a:t>944 </a:t>
            </a:r>
            <a:r>
              <a:rPr lang="1106" sz="2000" dirty="0">
                <a:latin typeface="Arial" panose="020B0604020202020204" pitchFamily="34" charset="0"/>
                <a:ea typeface="Calibri" panose="020F0502020204030204" pitchFamily="34" charset="0"/>
                <a:cs typeface="Arial" panose="020B0604020202020204" pitchFamily="34" charset="0"/>
              </a:rPr>
              <a:t>o ddarparwyr eu datganiad blynyddol yn llwyddiannus ac maent bellach yn aros i gael eu cyhoeddi ar ein gwefan.</a:t>
            </a:r>
          </a:p>
          <a:p>
            <a:pPr marL="0" indent="0">
              <a:buFont typeface="Arial" panose="020B0604020202020204" pitchFamily="34" charset="0"/>
              <a:buNone/>
              <a:defRPr b="0" i="0"/>
            </a:pPr>
            <a:r>
              <a:rPr lang="1106" sz="2000" b="1" dirty="0">
                <a:latin typeface="Arial" panose="020B0604020202020204" pitchFamily="34" charset="0"/>
                <a:ea typeface="Calibri" panose="020F0502020204030204" pitchFamily="34" charset="0"/>
                <a:cs typeface="Arial" panose="020B0604020202020204" pitchFamily="34" charset="0"/>
              </a:rPr>
              <a:t>Dysgu</a:t>
            </a:r>
            <a:r>
              <a:rPr lang="en-GB" sz="2000" b="1" dirty="0">
                <a:latin typeface="Arial" panose="020B0604020202020204" pitchFamily="34" charset="0"/>
                <a:ea typeface="Calibri" panose="020F0502020204030204" pitchFamily="34" charset="0"/>
                <a:cs typeface="Arial" panose="020B0604020202020204" pitchFamily="34" charset="0"/>
              </a:rPr>
              <a:t> </a:t>
            </a:r>
            <a:r>
              <a:rPr lang="1106" sz="2000" b="1" dirty="0">
                <a:latin typeface="Arial" panose="020B0604020202020204" pitchFamily="34" charset="0"/>
                <a:ea typeface="Calibri" panose="020F0502020204030204" pitchFamily="34" charset="0"/>
                <a:cs typeface="Arial" panose="020B0604020202020204" pitchFamily="34" charset="0"/>
              </a:rPr>
              <a:t>–</a:t>
            </a:r>
            <a:r>
              <a:rPr lang="en-GB" sz="2000" b="1" dirty="0">
                <a:latin typeface="Arial" panose="020B0604020202020204" pitchFamily="34" charset="0"/>
                <a:ea typeface="Calibri" panose="020F0502020204030204" pitchFamily="34" charset="0"/>
                <a:cs typeface="Arial" panose="020B0604020202020204" pitchFamily="34" charset="0"/>
              </a:rPr>
              <a:t> </a:t>
            </a:r>
            <a:r>
              <a:rPr lang="1106" sz="2000" dirty="0">
                <a:latin typeface="Arial" panose="020B0604020202020204" pitchFamily="34" charset="0"/>
                <a:ea typeface="Calibri" panose="020F0502020204030204" pitchFamily="34" charset="0"/>
                <a:cs typeface="Arial" panose="020B0604020202020204" pitchFamily="34" charset="0"/>
              </a:rPr>
              <a:t>Cwestiynau Cyffredin ychwanegol gydag esboniad / arweiniad pellach ar ‘wybodaeth lle gellir adnabod unigolion’ gan mai dyma'r prif reswm dros eu gwrthod.</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8994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15C98-303D-0D84-809D-E694B163E7F5}"/>
              </a:ext>
            </a:extLst>
          </p:cNvPr>
          <p:cNvSpPr>
            <a:spLocks noGrp="1"/>
          </p:cNvSpPr>
          <p:nvPr>
            <p:ph type="title"/>
          </p:nvPr>
        </p:nvSpPr>
        <p:spPr>
          <a:xfrm>
            <a:off x="420189" y="251913"/>
            <a:ext cx="10515600" cy="1325563"/>
          </a:xfrm>
        </p:spPr>
        <p:txBody>
          <a:bodyPr/>
          <a:lstStyle/>
          <a:p>
            <a:r>
              <a:rPr lang="1106" b="1" dirty="0">
                <a:latin typeface="Arial" panose="020B0604020202020204" pitchFamily="34" charset="0"/>
                <a:cs typeface="Arial" panose="020B0604020202020204" pitchFamily="34" charset="0"/>
              </a:rPr>
              <a:t>Graddau</a:t>
            </a:r>
            <a:r>
              <a:rPr lang="en-GB" b="1" dirty="0">
                <a:latin typeface="Arial" panose="020B0604020202020204" pitchFamily="34" charset="0"/>
                <a:cs typeface="Arial" panose="020B0604020202020204" pitchFamily="34" charset="0"/>
              </a:rPr>
              <a:t> / Ratings</a:t>
            </a:r>
          </a:p>
        </p:txBody>
      </p:sp>
      <p:sp>
        <p:nvSpPr>
          <p:cNvPr id="3" name="Content Placeholder 2">
            <a:extLst>
              <a:ext uri="{FF2B5EF4-FFF2-40B4-BE49-F238E27FC236}">
                <a16:creationId xmlns:a16="http://schemas.microsoft.com/office/drawing/2014/main" id="{B2B46D40-FB0F-301E-0B73-27C6D222A61A}"/>
              </a:ext>
            </a:extLst>
          </p:cNvPr>
          <p:cNvSpPr>
            <a:spLocks noGrp="1"/>
          </p:cNvSpPr>
          <p:nvPr>
            <p:ph idx="1"/>
          </p:nvPr>
        </p:nvSpPr>
        <p:spPr>
          <a:xfrm>
            <a:off x="690154" y="1831159"/>
            <a:ext cx="4485640" cy="4351338"/>
          </a:xfrm>
        </p:spPr>
        <p:txBody>
          <a:bodyPr>
            <a:normAutofit/>
          </a:bodyPr>
          <a:lstStyle/>
          <a:p>
            <a:pPr>
              <a:lnSpc>
                <a:spcPct val="107000"/>
              </a:lnSpc>
              <a:spcAft>
                <a:spcPts val="800"/>
              </a:spcAft>
            </a:pPr>
            <a:r>
              <a:rPr lang="en-GB" sz="3200" kern="100" dirty="0">
                <a:latin typeface="Arial" panose="020B0604020202020204" pitchFamily="34" charset="0"/>
                <a:ea typeface="Calibri" panose="020F0502020204030204" pitchFamily="34" charset="0"/>
                <a:cs typeface="Arial" panose="020B0604020202020204" pitchFamily="34" charset="0"/>
              </a:rPr>
              <a:t>Update</a:t>
            </a:r>
            <a:endParaRPr lang="en-GB" sz="32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3200" kern="100" dirty="0">
                <a:effectLst/>
                <a:latin typeface="Arial" panose="020B0604020202020204" pitchFamily="34" charset="0"/>
                <a:ea typeface="Calibri" panose="020F0502020204030204" pitchFamily="34" charset="0"/>
                <a:cs typeface="Arial" panose="020B0604020202020204" pitchFamily="34" charset="0"/>
              </a:rPr>
              <a:t>Achieving excellent? Provider insight</a:t>
            </a:r>
          </a:p>
          <a:p>
            <a:pPr>
              <a:lnSpc>
                <a:spcPct val="107000"/>
              </a:lnSpc>
              <a:spcAft>
                <a:spcPts val="800"/>
              </a:spcAft>
            </a:pPr>
            <a:r>
              <a:rPr lang="en-GB" sz="3200" kern="100" dirty="0">
                <a:latin typeface="Arial" panose="020B0604020202020204" pitchFamily="34" charset="0"/>
                <a:ea typeface="Calibri" panose="020F0502020204030204" pitchFamily="34" charset="0"/>
                <a:cs typeface="Arial" panose="020B0604020202020204" pitchFamily="34" charset="0"/>
              </a:rPr>
              <a:t>Discussion / Q&amp;A</a:t>
            </a:r>
            <a:endParaRPr lang="en-GB" sz="3200" kern="100" dirty="0">
              <a:effectLst/>
              <a:latin typeface="Arial" panose="020B0604020202020204" pitchFamily="34" charset="0"/>
              <a:ea typeface="Calibri" panose="020F050202020403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9BB8B844-D174-1042-2699-1D521BB17562}"/>
              </a:ext>
            </a:extLst>
          </p:cNvPr>
          <p:cNvSpPr txBox="1">
            <a:spLocks/>
          </p:cNvSpPr>
          <p:nvPr/>
        </p:nvSpPr>
        <p:spPr>
          <a:xfrm>
            <a:off x="6096000" y="1831159"/>
            <a:ext cx="4485640" cy="4351338"/>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defRPr b="0" i="0"/>
            </a:pPr>
            <a:r>
              <a:rPr lang="1106" sz="3600" kern="100" dirty="0">
                <a:latin typeface="Arial" panose="020B0604020202020204" pitchFamily="34" charset="0"/>
                <a:ea typeface="Calibri" panose="020F0502020204030204" pitchFamily="34" charset="0"/>
                <a:cs typeface="Arial" panose="020B0604020202020204" pitchFamily="34" charset="0"/>
              </a:rPr>
              <a:t>Diweddariad</a:t>
            </a:r>
            <a:endParaRPr lang="en-GB" sz="3600"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defRPr b="0" i="0"/>
            </a:pPr>
            <a:r>
              <a:rPr lang="1106" sz="3600" kern="100" dirty="0">
                <a:latin typeface="Arial" panose="020B0604020202020204" pitchFamily="34" charset="0"/>
                <a:ea typeface="Calibri" panose="020F0502020204030204" pitchFamily="34" charset="0"/>
                <a:cs typeface="Arial" panose="020B0604020202020204" pitchFamily="34" charset="0"/>
              </a:rPr>
              <a:t>Yn cyflawni 'rhagorol'? Gwybodaeth gan ddarparwyr </a:t>
            </a:r>
          </a:p>
          <a:p>
            <a:pPr>
              <a:lnSpc>
                <a:spcPct val="107000"/>
              </a:lnSpc>
              <a:spcAft>
                <a:spcPts val="800"/>
              </a:spcAft>
              <a:defRPr b="0" i="0"/>
            </a:pPr>
            <a:r>
              <a:rPr lang="1106" sz="3600" kern="100" dirty="0">
                <a:latin typeface="Arial" panose="020B0604020202020204" pitchFamily="34" charset="0"/>
                <a:ea typeface="Calibri" panose="020F0502020204030204" pitchFamily="34" charset="0"/>
                <a:cs typeface="Arial" panose="020B0604020202020204" pitchFamily="34" charset="0"/>
              </a:rPr>
              <a:t>Trafodaeth</a:t>
            </a:r>
            <a:r>
              <a:rPr lang="en-GB" sz="3600" kern="100" dirty="0">
                <a:latin typeface="Arial" panose="020B0604020202020204" pitchFamily="34" charset="0"/>
                <a:ea typeface="Calibri" panose="020F0502020204030204" pitchFamily="34" charset="0"/>
                <a:cs typeface="Arial" panose="020B0604020202020204" pitchFamily="34" charset="0"/>
              </a:rPr>
              <a:t> </a:t>
            </a:r>
            <a:r>
              <a:rPr lang="1106" sz="3600" kern="100" dirty="0">
                <a:latin typeface="Arial" panose="020B0604020202020204" pitchFamily="34" charset="0"/>
                <a:ea typeface="Calibri" panose="020F0502020204030204" pitchFamily="34" charset="0"/>
                <a:cs typeface="Arial" panose="020B0604020202020204" pitchFamily="34" charset="0"/>
              </a:rPr>
              <a:t>/ Cwestiynau ac Atebion</a:t>
            </a:r>
            <a:endParaRPr lang="en-GB" sz="3600" kern="100" dirty="0">
              <a:latin typeface="Arial" panose="020B0604020202020204" pitchFamily="34" charset="0"/>
              <a:ea typeface="Calibri" panose="020F050202020403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0765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9B2FDD-29FF-40E4-8BD2-8E9715F0A344}"/>
              </a:ext>
            </a:extLst>
          </p:cNvPr>
          <p:cNvSpPr>
            <a:spLocks/>
          </p:cNvSpPr>
          <p:nvPr/>
        </p:nvSpPr>
        <p:spPr bwMode="auto">
          <a:xfrm>
            <a:off x="0" y="286159"/>
            <a:ext cx="8246783" cy="775393"/>
          </a:xfrm>
          <a:custGeom>
            <a:avLst/>
            <a:gdLst>
              <a:gd name="T0" fmla="*/ 1504 w 1825"/>
              <a:gd name="T1" fmla="*/ 260 h 260"/>
              <a:gd name="T2" fmla="*/ 1825 w 1825"/>
              <a:gd name="T3" fmla="*/ 102 h 260"/>
              <a:gd name="T4" fmla="*/ 0 w 1825"/>
              <a:gd name="T5" fmla="*/ 191 h 260"/>
              <a:gd name="T6" fmla="*/ 0 w 1825"/>
              <a:gd name="T7" fmla="*/ 205 h 260"/>
              <a:gd name="T8" fmla="*/ 1504 w 1825"/>
              <a:gd name="T9" fmla="*/ 260 h 260"/>
            </a:gdLst>
            <a:ahLst/>
            <a:cxnLst>
              <a:cxn ang="0">
                <a:pos x="T0" y="T1"/>
              </a:cxn>
              <a:cxn ang="0">
                <a:pos x="T2" y="T3"/>
              </a:cxn>
              <a:cxn ang="0">
                <a:pos x="T4" y="T5"/>
              </a:cxn>
              <a:cxn ang="0">
                <a:pos x="T6" y="T7"/>
              </a:cxn>
              <a:cxn ang="0">
                <a:pos x="T8" y="T9"/>
              </a:cxn>
            </a:cxnLst>
            <a:rect l="0" t="0" r="r" b="b"/>
            <a:pathLst>
              <a:path w="1825" h="260">
                <a:moveTo>
                  <a:pt x="1504" y="260"/>
                </a:moveTo>
                <a:cubicBezTo>
                  <a:pt x="1606" y="195"/>
                  <a:pt x="1713" y="141"/>
                  <a:pt x="1825" y="102"/>
                </a:cubicBezTo>
                <a:cubicBezTo>
                  <a:pt x="1331" y="23"/>
                  <a:pt x="684" y="0"/>
                  <a:pt x="0" y="191"/>
                </a:cubicBezTo>
                <a:cubicBezTo>
                  <a:pt x="0" y="205"/>
                  <a:pt x="0" y="205"/>
                  <a:pt x="0" y="205"/>
                </a:cubicBezTo>
                <a:cubicBezTo>
                  <a:pt x="547" y="82"/>
                  <a:pt x="1067" y="140"/>
                  <a:pt x="1504" y="260"/>
                </a:cubicBezTo>
                <a:close/>
              </a:path>
            </a:pathLst>
          </a:custGeom>
          <a:solidFill>
            <a:schemeClr val="tx1">
              <a:lumMod val="10000"/>
              <a:lumOff val="90000"/>
            </a:schemeClr>
          </a:solidFill>
          <a:ln>
            <a:noFill/>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7">
            <a:extLst>
              <a:ext uri="{FF2B5EF4-FFF2-40B4-BE49-F238E27FC236}">
                <a16:creationId xmlns:a16="http://schemas.microsoft.com/office/drawing/2014/main" id="{596B2F95-5F4B-4354-A644-7E270749E475}"/>
              </a:ext>
            </a:extLst>
          </p:cNvPr>
          <p:cNvSpPr>
            <a:spLocks/>
          </p:cNvSpPr>
          <p:nvPr/>
        </p:nvSpPr>
        <p:spPr bwMode="auto">
          <a:xfrm>
            <a:off x="0" y="650444"/>
            <a:ext cx="6705521" cy="411109"/>
          </a:xfrm>
          <a:custGeom>
            <a:avLst/>
            <a:gdLst>
              <a:gd name="T0" fmla="*/ 697 w 1484"/>
              <a:gd name="T1" fmla="*/ 5 h 138"/>
              <a:gd name="T2" fmla="*/ 0 w 1484"/>
              <a:gd name="T3" fmla="*/ 73 h 138"/>
              <a:gd name="T4" fmla="*/ 0 w 1484"/>
              <a:gd name="T5" fmla="*/ 83 h 138"/>
              <a:gd name="T6" fmla="*/ 0 w 1484"/>
              <a:gd name="T7" fmla="*/ 93 h 138"/>
              <a:gd name="T8" fmla="*/ 696 w 1484"/>
              <a:gd name="T9" fmla="*/ 25 h 138"/>
              <a:gd name="T10" fmla="*/ 1467 w 1484"/>
              <a:gd name="T11" fmla="*/ 138 h 138"/>
              <a:gd name="T12" fmla="*/ 1476 w 1484"/>
              <a:gd name="T13" fmla="*/ 130 h 138"/>
              <a:gd name="T14" fmla="*/ 1484 w 1484"/>
              <a:gd name="T15" fmla="*/ 122 h 138"/>
              <a:gd name="T16" fmla="*/ 697 w 1484"/>
              <a:gd name="T17" fmla="*/ 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4" h="138">
                <a:moveTo>
                  <a:pt x="697" y="5"/>
                </a:moveTo>
                <a:cubicBezTo>
                  <a:pt x="459" y="0"/>
                  <a:pt x="226" y="22"/>
                  <a:pt x="0" y="73"/>
                </a:cubicBezTo>
                <a:cubicBezTo>
                  <a:pt x="0" y="83"/>
                  <a:pt x="0" y="83"/>
                  <a:pt x="0" y="83"/>
                </a:cubicBezTo>
                <a:cubicBezTo>
                  <a:pt x="0" y="93"/>
                  <a:pt x="0" y="93"/>
                  <a:pt x="0" y="93"/>
                </a:cubicBezTo>
                <a:cubicBezTo>
                  <a:pt x="226" y="42"/>
                  <a:pt x="458" y="20"/>
                  <a:pt x="696" y="25"/>
                </a:cubicBezTo>
                <a:cubicBezTo>
                  <a:pt x="949" y="31"/>
                  <a:pt x="1207" y="69"/>
                  <a:pt x="1467" y="138"/>
                </a:cubicBezTo>
                <a:cubicBezTo>
                  <a:pt x="1470" y="135"/>
                  <a:pt x="1473" y="133"/>
                  <a:pt x="1476" y="130"/>
                </a:cubicBezTo>
                <a:cubicBezTo>
                  <a:pt x="1478" y="127"/>
                  <a:pt x="1481" y="124"/>
                  <a:pt x="1484" y="122"/>
                </a:cubicBezTo>
                <a:cubicBezTo>
                  <a:pt x="1218" y="51"/>
                  <a:pt x="955" y="11"/>
                  <a:pt x="697" y="5"/>
                </a:cubicBezTo>
                <a:close/>
              </a:path>
            </a:pathLst>
          </a:custGeom>
          <a:gradFill>
            <a:gsLst>
              <a:gs pos="0">
                <a:schemeClr val="accent3"/>
              </a:gs>
              <a:gs pos="100000">
                <a:schemeClr val="accent4"/>
              </a:gs>
            </a:gsLst>
            <a:lin ang="2700000" scaled="0"/>
          </a:gradFill>
          <a:ln>
            <a:noFill/>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9">
            <a:extLst>
              <a:ext uri="{FF2B5EF4-FFF2-40B4-BE49-F238E27FC236}">
                <a16:creationId xmlns:a16="http://schemas.microsoft.com/office/drawing/2014/main" id="{822B2CD3-3AE4-402D-AD0F-EF31B930EB1E}"/>
              </a:ext>
            </a:extLst>
          </p:cNvPr>
          <p:cNvSpPr>
            <a:spLocks/>
          </p:cNvSpPr>
          <p:nvPr/>
        </p:nvSpPr>
        <p:spPr bwMode="auto">
          <a:xfrm>
            <a:off x="1153962" y="343302"/>
            <a:ext cx="11038038" cy="4034106"/>
          </a:xfrm>
          <a:custGeom>
            <a:avLst/>
            <a:gdLst>
              <a:gd name="T0" fmla="*/ 11 w 2443"/>
              <a:gd name="T1" fmla="*/ 1353 h 1353"/>
              <a:gd name="T2" fmla="*/ 0 w 2443"/>
              <a:gd name="T3" fmla="*/ 1336 h 1353"/>
              <a:gd name="T4" fmla="*/ 631 w 2443"/>
              <a:gd name="T5" fmla="*/ 775 h 1353"/>
              <a:gd name="T6" fmla="*/ 933 w 2443"/>
              <a:gd name="T7" fmla="*/ 471 h 1353"/>
              <a:gd name="T8" fmla="*/ 1390 w 2443"/>
              <a:gd name="T9" fmla="*/ 149 h 1353"/>
              <a:gd name="T10" fmla="*/ 1928 w 2443"/>
              <a:gd name="T11" fmla="*/ 5 h 1353"/>
              <a:gd name="T12" fmla="*/ 2443 w 2443"/>
              <a:gd name="T13" fmla="*/ 105 h 1353"/>
              <a:gd name="T14" fmla="*/ 2435 w 2443"/>
              <a:gd name="T15" fmla="*/ 123 h 1353"/>
              <a:gd name="T16" fmla="*/ 1929 w 2443"/>
              <a:gd name="T17" fmla="*/ 25 h 1353"/>
              <a:gd name="T18" fmla="*/ 1399 w 2443"/>
              <a:gd name="T19" fmla="*/ 167 h 1353"/>
              <a:gd name="T20" fmla="*/ 947 w 2443"/>
              <a:gd name="T21" fmla="*/ 486 h 1353"/>
              <a:gd name="T22" fmla="*/ 646 w 2443"/>
              <a:gd name="T23" fmla="*/ 789 h 1353"/>
              <a:gd name="T24" fmla="*/ 11 w 2443"/>
              <a:gd name="T25" fmla="*/ 1353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3" h="1353">
                <a:moveTo>
                  <a:pt x="11" y="1353"/>
                </a:moveTo>
                <a:cubicBezTo>
                  <a:pt x="0" y="1336"/>
                  <a:pt x="0" y="1336"/>
                  <a:pt x="0" y="1336"/>
                </a:cubicBezTo>
                <a:cubicBezTo>
                  <a:pt x="235" y="1194"/>
                  <a:pt x="436" y="981"/>
                  <a:pt x="631" y="775"/>
                </a:cubicBezTo>
                <a:cubicBezTo>
                  <a:pt x="734" y="667"/>
                  <a:pt x="831" y="564"/>
                  <a:pt x="933" y="471"/>
                </a:cubicBezTo>
                <a:cubicBezTo>
                  <a:pt x="1083" y="335"/>
                  <a:pt x="1236" y="226"/>
                  <a:pt x="1390" y="149"/>
                </a:cubicBezTo>
                <a:cubicBezTo>
                  <a:pt x="1570" y="58"/>
                  <a:pt x="1752" y="10"/>
                  <a:pt x="1928" y="5"/>
                </a:cubicBezTo>
                <a:cubicBezTo>
                  <a:pt x="2102" y="0"/>
                  <a:pt x="2285" y="36"/>
                  <a:pt x="2443" y="105"/>
                </a:cubicBezTo>
                <a:cubicBezTo>
                  <a:pt x="2435" y="123"/>
                  <a:pt x="2435" y="123"/>
                  <a:pt x="2435" y="123"/>
                </a:cubicBezTo>
                <a:cubicBezTo>
                  <a:pt x="2279" y="55"/>
                  <a:pt x="2099" y="20"/>
                  <a:pt x="1929" y="25"/>
                </a:cubicBezTo>
                <a:cubicBezTo>
                  <a:pt x="1755" y="29"/>
                  <a:pt x="1577" y="77"/>
                  <a:pt x="1399" y="167"/>
                </a:cubicBezTo>
                <a:cubicBezTo>
                  <a:pt x="1247" y="243"/>
                  <a:pt x="1095" y="351"/>
                  <a:pt x="947" y="486"/>
                </a:cubicBezTo>
                <a:cubicBezTo>
                  <a:pt x="845" y="579"/>
                  <a:pt x="749" y="681"/>
                  <a:pt x="646" y="789"/>
                </a:cubicBezTo>
                <a:cubicBezTo>
                  <a:pt x="450" y="996"/>
                  <a:pt x="248" y="1209"/>
                  <a:pt x="11" y="1353"/>
                </a:cubicBezTo>
                <a:close/>
              </a:path>
            </a:pathLst>
          </a:custGeom>
          <a:gradFill>
            <a:gsLst>
              <a:gs pos="0">
                <a:schemeClr val="accent3"/>
              </a:gs>
              <a:gs pos="100000">
                <a:schemeClr val="accent4"/>
              </a:gs>
            </a:gsLst>
            <a:lin ang="2700000" scaled="0"/>
          </a:gradFill>
          <a:ln>
            <a:noFill/>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10">
            <a:extLst>
              <a:ext uri="{FF2B5EF4-FFF2-40B4-BE49-F238E27FC236}">
                <a16:creationId xmlns:a16="http://schemas.microsoft.com/office/drawing/2014/main" id="{162B5804-0C80-495B-AF29-66C449AD2025}"/>
              </a:ext>
            </a:extLst>
          </p:cNvPr>
          <p:cNvSpPr>
            <a:spLocks/>
          </p:cNvSpPr>
          <p:nvPr/>
        </p:nvSpPr>
        <p:spPr bwMode="auto">
          <a:xfrm>
            <a:off x="4070614" y="2382974"/>
            <a:ext cx="8102339" cy="1106343"/>
          </a:xfrm>
          <a:custGeom>
            <a:avLst/>
            <a:gdLst>
              <a:gd name="T0" fmla="*/ 0 w 1793"/>
              <a:gd name="T1" fmla="*/ 371 h 371"/>
              <a:gd name="T2" fmla="*/ 1793 w 1793"/>
              <a:gd name="T3" fmla="*/ 294 h 371"/>
              <a:gd name="T4" fmla="*/ 1793 w 1793"/>
              <a:gd name="T5" fmla="*/ 75 h 371"/>
              <a:gd name="T6" fmla="*/ 0 w 1793"/>
              <a:gd name="T7" fmla="*/ 371 h 371"/>
            </a:gdLst>
            <a:ahLst/>
            <a:cxnLst>
              <a:cxn ang="0">
                <a:pos x="T0" y="T1"/>
              </a:cxn>
              <a:cxn ang="0">
                <a:pos x="T2" y="T3"/>
              </a:cxn>
              <a:cxn ang="0">
                <a:pos x="T4" y="T5"/>
              </a:cxn>
              <a:cxn ang="0">
                <a:pos x="T6" y="T7"/>
              </a:cxn>
            </a:cxnLst>
            <a:rect l="0" t="0" r="r" b="b"/>
            <a:pathLst>
              <a:path w="1793" h="371">
                <a:moveTo>
                  <a:pt x="0" y="371"/>
                </a:moveTo>
                <a:cubicBezTo>
                  <a:pt x="0" y="371"/>
                  <a:pt x="1090" y="37"/>
                  <a:pt x="1793" y="294"/>
                </a:cubicBezTo>
                <a:cubicBezTo>
                  <a:pt x="1793" y="75"/>
                  <a:pt x="1793" y="75"/>
                  <a:pt x="1793" y="75"/>
                </a:cubicBezTo>
                <a:cubicBezTo>
                  <a:pt x="1489" y="13"/>
                  <a:pt x="911" y="0"/>
                  <a:pt x="0" y="371"/>
                </a:cubicBezTo>
                <a:close/>
              </a:path>
            </a:pathLst>
          </a:custGeom>
          <a:solidFill>
            <a:schemeClr val="tx1">
              <a:lumMod val="10000"/>
              <a:lumOff val="90000"/>
            </a:schemeClr>
          </a:solidFill>
          <a:ln>
            <a:noFill/>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11">
            <a:extLst>
              <a:ext uri="{FF2B5EF4-FFF2-40B4-BE49-F238E27FC236}">
                <a16:creationId xmlns:a16="http://schemas.microsoft.com/office/drawing/2014/main" id="{E1B5D4E5-88DB-42EB-8DC7-7E237B5E20FD}"/>
              </a:ext>
            </a:extLst>
          </p:cNvPr>
          <p:cNvSpPr>
            <a:spLocks/>
          </p:cNvSpPr>
          <p:nvPr/>
        </p:nvSpPr>
        <p:spPr bwMode="auto">
          <a:xfrm>
            <a:off x="7188852" y="2970272"/>
            <a:ext cx="4984101" cy="793647"/>
          </a:xfrm>
          <a:custGeom>
            <a:avLst/>
            <a:gdLst>
              <a:gd name="T0" fmla="*/ 0 w 1103"/>
              <a:gd name="T1" fmla="*/ 47 h 266"/>
              <a:gd name="T2" fmla="*/ 1103 w 1103"/>
              <a:gd name="T3" fmla="*/ 266 h 266"/>
              <a:gd name="T4" fmla="*/ 1103 w 1103"/>
              <a:gd name="T5" fmla="*/ 127 h 266"/>
              <a:gd name="T6" fmla="*/ 0 w 1103"/>
              <a:gd name="T7" fmla="*/ 47 h 266"/>
            </a:gdLst>
            <a:ahLst/>
            <a:cxnLst>
              <a:cxn ang="0">
                <a:pos x="T0" y="T1"/>
              </a:cxn>
              <a:cxn ang="0">
                <a:pos x="T2" y="T3"/>
              </a:cxn>
              <a:cxn ang="0">
                <a:pos x="T4" y="T5"/>
              </a:cxn>
              <a:cxn ang="0">
                <a:pos x="T6" y="T7"/>
              </a:cxn>
            </a:cxnLst>
            <a:rect l="0" t="0" r="r" b="b"/>
            <a:pathLst>
              <a:path w="1103" h="266">
                <a:moveTo>
                  <a:pt x="0" y="47"/>
                </a:moveTo>
                <a:cubicBezTo>
                  <a:pt x="0" y="47"/>
                  <a:pt x="644" y="43"/>
                  <a:pt x="1103" y="266"/>
                </a:cubicBezTo>
                <a:cubicBezTo>
                  <a:pt x="1103" y="127"/>
                  <a:pt x="1103" y="127"/>
                  <a:pt x="1103" y="127"/>
                </a:cubicBezTo>
                <a:cubicBezTo>
                  <a:pt x="772" y="0"/>
                  <a:pt x="348" y="1"/>
                  <a:pt x="0" y="47"/>
                </a:cubicBezTo>
                <a:close/>
              </a:path>
            </a:pathLst>
          </a:custGeom>
          <a:gradFill>
            <a:gsLst>
              <a:gs pos="0">
                <a:schemeClr val="accent3"/>
              </a:gs>
              <a:gs pos="100000">
                <a:schemeClr val="accent4"/>
              </a:gs>
            </a:gsLst>
            <a:lin ang="2700000" scaled="0"/>
          </a:gradFill>
          <a:ln>
            <a:noFill/>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2">
            <a:extLst>
              <a:ext uri="{FF2B5EF4-FFF2-40B4-BE49-F238E27FC236}">
                <a16:creationId xmlns:a16="http://schemas.microsoft.com/office/drawing/2014/main" id="{DF6CA45F-0833-4F64-B714-99DE24A0B42A}"/>
              </a:ext>
            </a:extLst>
          </p:cNvPr>
          <p:cNvSpPr>
            <a:spLocks/>
          </p:cNvSpPr>
          <p:nvPr/>
        </p:nvSpPr>
        <p:spPr bwMode="auto">
          <a:xfrm>
            <a:off x="1" y="352032"/>
            <a:ext cx="7668214" cy="536505"/>
          </a:xfrm>
          <a:custGeom>
            <a:avLst/>
            <a:gdLst>
              <a:gd name="T0" fmla="*/ 700 w 1697"/>
              <a:gd name="T1" fmla="*/ 30 h 180"/>
              <a:gd name="T2" fmla="*/ 0 w 1697"/>
              <a:gd name="T3" fmla="*/ 159 h 180"/>
              <a:gd name="T4" fmla="*/ 0 w 1697"/>
              <a:gd name="T5" fmla="*/ 180 h 180"/>
              <a:gd name="T6" fmla="*/ 701 w 1697"/>
              <a:gd name="T7" fmla="*/ 50 h 180"/>
              <a:gd name="T8" fmla="*/ 1672 w 1697"/>
              <a:gd name="T9" fmla="*/ 68 h 180"/>
              <a:gd name="T10" fmla="*/ 1697 w 1697"/>
              <a:gd name="T11" fmla="*/ 51 h 180"/>
              <a:gd name="T12" fmla="*/ 700 w 1697"/>
              <a:gd name="T13" fmla="*/ 30 h 180"/>
            </a:gdLst>
            <a:ahLst/>
            <a:cxnLst>
              <a:cxn ang="0">
                <a:pos x="T0" y="T1"/>
              </a:cxn>
              <a:cxn ang="0">
                <a:pos x="T2" y="T3"/>
              </a:cxn>
              <a:cxn ang="0">
                <a:pos x="T4" y="T5"/>
              </a:cxn>
              <a:cxn ang="0">
                <a:pos x="T6" y="T7"/>
              </a:cxn>
              <a:cxn ang="0">
                <a:pos x="T8" y="T9"/>
              </a:cxn>
              <a:cxn ang="0">
                <a:pos x="T10" y="T11"/>
              </a:cxn>
              <a:cxn ang="0">
                <a:pos x="T12" y="T13"/>
              </a:cxn>
            </a:cxnLst>
            <a:rect l="0" t="0" r="r" b="b"/>
            <a:pathLst>
              <a:path w="1697" h="180">
                <a:moveTo>
                  <a:pt x="700" y="30"/>
                </a:moveTo>
                <a:cubicBezTo>
                  <a:pt x="460" y="53"/>
                  <a:pt x="226" y="96"/>
                  <a:pt x="0" y="159"/>
                </a:cubicBezTo>
                <a:cubicBezTo>
                  <a:pt x="0" y="180"/>
                  <a:pt x="0" y="180"/>
                  <a:pt x="0" y="180"/>
                </a:cubicBezTo>
                <a:cubicBezTo>
                  <a:pt x="227" y="116"/>
                  <a:pt x="461" y="73"/>
                  <a:pt x="701" y="50"/>
                </a:cubicBezTo>
                <a:cubicBezTo>
                  <a:pt x="1017" y="21"/>
                  <a:pt x="1343" y="27"/>
                  <a:pt x="1672" y="68"/>
                </a:cubicBezTo>
                <a:cubicBezTo>
                  <a:pt x="1680" y="62"/>
                  <a:pt x="1688" y="57"/>
                  <a:pt x="1697" y="51"/>
                </a:cubicBezTo>
                <a:cubicBezTo>
                  <a:pt x="1359" y="7"/>
                  <a:pt x="1024" y="0"/>
                  <a:pt x="700" y="30"/>
                </a:cubicBezTo>
                <a:close/>
              </a:path>
            </a:pathLst>
          </a:custGeom>
          <a:gradFill>
            <a:gsLst>
              <a:gs pos="0">
                <a:schemeClr val="accent3"/>
              </a:gs>
              <a:gs pos="100000">
                <a:schemeClr val="accent4"/>
              </a:gs>
            </a:gsLst>
            <a:lin ang="2700000" scaled="0"/>
          </a:gradFill>
          <a:ln>
            <a:noFill/>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4">
            <a:extLst>
              <a:ext uri="{FF2B5EF4-FFF2-40B4-BE49-F238E27FC236}">
                <a16:creationId xmlns:a16="http://schemas.microsoft.com/office/drawing/2014/main" id="{CE39E6D5-3FDB-4406-8F1B-4AE483270926}"/>
              </a:ext>
            </a:extLst>
          </p:cNvPr>
          <p:cNvSpPr>
            <a:spLocks/>
          </p:cNvSpPr>
          <p:nvPr/>
        </p:nvSpPr>
        <p:spPr bwMode="auto">
          <a:xfrm>
            <a:off x="3964266" y="447"/>
            <a:ext cx="8208687" cy="3446808"/>
          </a:xfrm>
          <a:custGeom>
            <a:avLst/>
            <a:gdLst>
              <a:gd name="T0" fmla="*/ 173 w 1817"/>
              <a:gd name="T1" fmla="*/ 935 h 1156"/>
              <a:gd name="T2" fmla="*/ 766 w 1817"/>
              <a:gd name="T3" fmla="*/ 231 h 1156"/>
              <a:gd name="T4" fmla="*/ 1092 w 1817"/>
              <a:gd name="T5" fmla="*/ 60 h 1156"/>
              <a:gd name="T6" fmla="*/ 1567 w 1817"/>
              <a:gd name="T7" fmla="*/ 64 h 1156"/>
              <a:gd name="T8" fmla="*/ 1817 w 1817"/>
              <a:gd name="T9" fmla="*/ 154 h 1156"/>
              <a:gd name="T10" fmla="*/ 1817 w 1817"/>
              <a:gd name="T11" fmla="*/ 132 h 1156"/>
              <a:gd name="T12" fmla="*/ 1572 w 1817"/>
              <a:gd name="T13" fmla="*/ 45 h 1156"/>
              <a:gd name="T14" fmla="*/ 1087 w 1817"/>
              <a:gd name="T15" fmla="*/ 41 h 1156"/>
              <a:gd name="T16" fmla="*/ 754 w 1817"/>
              <a:gd name="T17" fmla="*/ 215 h 1156"/>
              <a:gd name="T18" fmla="*/ 157 w 1817"/>
              <a:gd name="T19" fmla="*/ 924 h 1156"/>
              <a:gd name="T20" fmla="*/ 0 w 1817"/>
              <a:gd name="T21" fmla="*/ 1156 h 1156"/>
              <a:gd name="T22" fmla="*/ 34 w 1817"/>
              <a:gd name="T23" fmla="*/ 1142 h 1156"/>
              <a:gd name="T24" fmla="*/ 173 w 1817"/>
              <a:gd name="T25" fmla="*/ 93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7" h="1156">
                <a:moveTo>
                  <a:pt x="173" y="935"/>
                </a:moveTo>
                <a:cubicBezTo>
                  <a:pt x="342" y="679"/>
                  <a:pt x="517" y="414"/>
                  <a:pt x="766" y="231"/>
                </a:cubicBezTo>
                <a:cubicBezTo>
                  <a:pt x="850" y="170"/>
                  <a:pt x="962" y="95"/>
                  <a:pt x="1092" y="60"/>
                </a:cubicBezTo>
                <a:cubicBezTo>
                  <a:pt x="1237" y="21"/>
                  <a:pt x="1397" y="22"/>
                  <a:pt x="1567" y="64"/>
                </a:cubicBezTo>
                <a:cubicBezTo>
                  <a:pt x="1651" y="85"/>
                  <a:pt x="1735" y="115"/>
                  <a:pt x="1817" y="154"/>
                </a:cubicBezTo>
                <a:cubicBezTo>
                  <a:pt x="1817" y="132"/>
                  <a:pt x="1817" y="132"/>
                  <a:pt x="1817" y="132"/>
                </a:cubicBezTo>
                <a:cubicBezTo>
                  <a:pt x="1737" y="94"/>
                  <a:pt x="1654" y="65"/>
                  <a:pt x="1572" y="45"/>
                </a:cubicBezTo>
                <a:cubicBezTo>
                  <a:pt x="1399" y="2"/>
                  <a:pt x="1235" y="0"/>
                  <a:pt x="1087" y="41"/>
                </a:cubicBezTo>
                <a:cubicBezTo>
                  <a:pt x="954" y="76"/>
                  <a:pt x="839" y="152"/>
                  <a:pt x="754" y="215"/>
                </a:cubicBezTo>
                <a:cubicBezTo>
                  <a:pt x="502" y="400"/>
                  <a:pt x="327" y="667"/>
                  <a:pt x="157" y="924"/>
                </a:cubicBezTo>
                <a:cubicBezTo>
                  <a:pt x="106" y="1001"/>
                  <a:pt x="54" y="1080"/>
                  <a:pt x="0" y="1156"/>
                </a:cubicBezTo>
                <a:cubicBezTo>
                  <a:pt x="11" y="1151"/>
                  <a:pt x="23" y="1146"/>
                  <a:pt x="34" y="1142"/>
                </a:cubicBezTo>
                <a:cubicBezTo>
                  <a:pt x="82" y="1074"/>
                  <a:pt x="128" y="1003"/>
                  <a:pt x="173" y="935"/>
                </a:cubicBezTo>
                <a:close/>
              </a:path>
            </a:pathLst>
          </a:custGeom>
          <a:gradFill>
            <a:gsLst>
              <a:gs pos="0">
                <a:schemeClr val="accent3"/>
              </a:gs>
              <a:gs pos="100000">
                <a:schemeClr val="accent4"/>
              </a:gs>
            </a:gsLst>
            <a:lin ang="2700000" scaled="0"/>
          </a:gradFill>
          <a:ln>
            <a:noFill/>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6">
            <a:extLst>
              <a:ext uri="{FF2B5EF4-FFF2-40B4-BE49-F238E27FC236}">
                <a16:creationId xmlns:a16="http://schemas.microsoft.com/office/drawing/2014/main" id="{BC4E6032-C8B8-4661-A6FE-8C71BFA19990}"/>
              </a:ext>
            </a:extLst>
          </p:cNvPr>
          <p:cNvSpPr>
            <a:spLocks/>
          </p:cNvSpPr>
          <p:nvPr/>
        </p:nvSpPr>
        <p:spPr bwMode="auto">
          <a:xfrm>
            <a:off x="1" y="2376625"/>
            <a:ext cx="12172952" cy="2442844"/>
          </a:xfrm>
          <a:custGeom>
            <a:avLst/>
            <a:gdLst>
              <a:gd name="T0" fmla="*/ 2169 w 2694"/>
              <a:gd name="T1" fmla="*/ 19 h 819"/>
              <a:gd name="T2" fmla="*/ 1220 w 2694"/>
              <a:gd name="T3" fmla="*/ 229 h 819"/>
              <a:gd name="T4" fmla="*/ 911 w 2694"/>
              <a:gd name="T5" fmla="*/ 345 h 819"/>
              <a:gd name="T6" fmla="*/ 901 w 2694"/>
              <a:gd name="T7" fmla="*/ 360 h 819"/>
              <a:gd name="T8" fmla="*/ 866 w 2694"/>
              <a:gd name="T9" fmla="*/ 374 h 819"/>
              <a:gd name="T10" fmla="*/ 877 w 2694"/>
              <a:gd name="T11" fmla="*/ 359 h 819"/>
              <a:gd name="T12" fmla="*/ 0 w 2694"/>
              <a:gd name="T13" fmla="*/ 796 h 819"/>
              <a:gd name="T14" fmla="*/ 0 w 2694"/>
              <a:gd name="T15" fmla="*/ 819 h 819"/>
              <a:gd name="T16" fmla="*/ 1225 w 2694"/>
              <a:gd name="T17" fmla="*/ 248 h 819"/>
              <a:gd name="T18" fmla="*/ 2168 w 2694"/>
              <a:gd name="T19" fmla="*/ 39 h 819"/>
              <a:gd name="T20" fmla="*/ 2694 w 2694"/>
              <a:gd name="T21" fmla="*/ 51 h 819"/>
              <a:gd name="T22" fmla="*/ 2694 w 2694"/>
              <a:gd name="T23" fmla="*/ 31 h 819"/>
              <a:gd name="T24" fmla="*/ 2169 w 2694"/>
              <a:gd name="T25" fmla="*/ 1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4" h="819">
                <a:moveTo>
                  <a:pt x="2169" y="19"/>
                </a:moveTo>
                <a:cubicBezTo>
                  <a:pt x="1876" y="43"/>
                  <a:pt x="1557" y="114"/>
                  <a:pt x="1220" y="229"/>
                </a:cubicBezTo>
                <a:cubicBezTo>
                  <a:pt x="1119" y="263"/>
                  <a:pt x="1016" y="302"/>
                  <a:pt x="911" y="345"/>
                </a:cubicBezTo>
                <a:cubicBezTo>
                  <a:pt x="908" y="350"/>
                  <a:pt x="904" y="355"/>
                  <a:pt x="901" y="360"/>
                </a:cubicBezTo>
                <a:cubicBezTo>
                  <a:pt x="889" y="364"/>
                  <a:pt x="878" y="369"/>
                  <a:pt x="866" y="374"/>
                </a:cubicBezTo>
                <a:cubicBezTo>
                  <a:pt x="870" y="369"/>
                  <a:pt x="873" y="364"/>
                  <a:pt x="877" y="359"/>
                </a:cubicBezTo>
                <a:cubicBezTo>
                  <a:pt x="594" y="476"/>
                  <a:pt x="301" y="622"/>
                  <a:pt x="0" y="796"/>
                </a:cubicBezTo>
                <a:cubicBezTo>
                  <a:pt x="0" y="819"/>
                  <a:pt x="0" y="819"/>
                  <a:pt x="0" y="819"/>
                </a:cubicBezTo>
                <a:cubicBezTo>
                  <a:pt x="426" y="572"/>
                  <a:pt x="838" y="380"/>
                  <a:pt x="1225" y="248"/>
                </a:cubicBezTo>
                <a:cubicBezTo>
                  <a:pt x="1560" y="134"/>
                  <a:pt x="1877" y="64"/>
                  <a:pt x="2168" y="39"/>
                </a:cubicBezTo>
                <a:cubicBezTo>
                  <a:pt x="2401" y="20"/>
                  <a:pt x="2578" y="34"/>
                  <a:pt x="2694" y="51"/>
                </a:cubicBezTo>
                <a:cubicBezTo>
                  <a:pt x="2694" y="31"/>
                  <a:pt x="2694" y="31"/>
                  <a:pt x="2694" y="31"/>
                </a:cubicBezTo>
                <a:cubicBezTo>
                  <a:pt x="2577" y="13"/>
                  <a:pt x="2400" y="0"/>
                  <a:pt x="2169" y="19"/>
                </a:cubicBezTo>
                <a:close/>
              </a:path>
            </a:pathLst>
          </a:custGeom>
          <a:gradFill>
            <a:gsLst>
              <a:gs pos="0">
                <a:schemeClr val="accent3"/>
              </a:gs>
              <a:gs pos="100000">
                <a:schemeClr val="accent4"/>
              </a:gs>
            </a:gsLst>
            <a:lin ang="2700000" scaled="0"/>
          </a:gradFill>
          <a:ln>
            <a:noFill/>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pic>
        <p:nvPicPr>
          <p:cNvPr id="5131" name="Picture 26" descr="C:\Users\Anybody\64864_1419345788322790_1852331229_n11.jpg">
            <a:extLst>
              <a:ext uri="{FF2B5EF4-FFF2-40B4-BE49-F238E27FC236}">
                <a16:creationId xmlns:a16="http://schemas.microsoft.com/office/drawing/2014/main" id="{6CA6D94F-9075-431C-86FF-752474E6A3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269" y="4783109"/>
            <a:ext cx="2565029" cy="172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extBox 43">
            <a:extLst>
              <a:ext uri="{FF2B5EF4-FFF2-40B4-BE49-F238E27FC236}">
                <a16:creationId xmlns:a16="http://schemas.microsoft.com/office/drawing/2014/main" id="{636C81D0-3B7E-4299-A497-D38F34184BFB}"/>
              </a:ext>
            </a:extLst>
          </p:cNvPr>
          <p:cNvSpPr txBox="1">
            <a:spLocks noChangeArrowheads="1"/>
          </p:cNvSpPr>
          <p:nvPr/>
        </p:nvSpPr>
        <p:spPr bwMode="auto">
          <a:xfrm>
            <a:off x="314284" y="6631365"/>
            <a:ext cx="33166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700" b="1" i="0" u="none" strike="noStrike" kern="1200" cap="none" spc="0" normalizeH="0" baseline="0" noProof="0">
                <a:ln>
                  <a:noFill/>
                </a:ln>
                <a:solidFill>
                  <a:srgbClr val="44546A"/>
                </a:solidFill>
                <a:effectLst/>
                <a:uLnTx/>
                <a:uFillTx/>
                <a:latin typeface="Raleway"/>
                <a:ea typeface="+mn-ea"/>
                <a:cs typeface="+mn-cs"/>
              </a:rPr>
              <a:t>Registered Charity/ Elusen Gofrestredig: No/ Rhif 1072035 </a:t>
            </a:r>
          </a:p>
        </p:txBody>
      </p:sp>
      <p:pic>
        <p:nvPicPr>
          <p:cNvPr id="35" name="Picture Placeholder 34" descr="A picture containing person, outdoor&#10;&#10;Description automatically generated">
            <a:extLst>
              <a:ext uri="{FF2B5EF4-FFF2-40B4-BE49-F238E27FC236}">
                <a16:creationId xmlns:a16="http://schemas.microsoft.com/office/drawing/2014/main" id="{4127BD87-166B-4B88-8442-C99D68908CAE}"/>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7" b="17"/>
          <a:stretch>
            <a:fillRect/>
          </a:stretch>
        </p:blipFill>
        <p:spPr/>
      </p:pic>
      <p:pic>
        <p:nvPicPr>
          <p:cNvPr id="25" name="Picture Placeholder 24" descr="A picture containing person, smiling&#10;&#10;Description automatically generated">
            <a:extLst>
              <a:ext uri="{FF2B5EF4-FFF2-40B4-BE49-F238E27FC236}">
                <a16:creationId xmlns:a16="http://schemas.microsoft.com/office/drawing/2014/main" id="{58AC0368-1680-44A6-8DBE-EDB03E7170F7}"/>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34" r="34"/>
          <a:stretch>
            <a:fillRect/>
          </a:stretch>
        </p:blipFill>
        <p:spPr/>
      </p:pic>
      <p:sp>
        <p:nvSpPr>
          <p:cNvPr id="36" name="TextBox 35">
            <a:extLst>
              <a:ext uri="{FF2B5EF4-FFF2-40B4-BE49-F238E27FC236}">
                <a16:creationId xmlns:a16="http://schemas.microsoft.com/office/drawing/2014/main" id="{2B42E3AD-124C-4F1B-990E-76142011EBBC}"/>
              </a:ext>
            </a:extLst>
          </p:cNvPr>
          <p:cNvSpPr txBox="1"/>
          <p:nvPr/>
        </p:nvSpPr>
        <p:spPr>
          <a:xfrm>
            <a:off x="2756298" y="4076028"/>
            <a:ext cx="9119981" cy="19178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cy-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Arolygiad a Graddau Mehefin 2023</a:t>
            </a:r>
            <a:endParaRPr kumimoji="0" lang="en-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June 2023 Inspection and Rating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0397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03F502-71B4-4EE2-88DD-C546B2EC7476}"/>
              </a:ext>
            </a:extLst>
          </p:cNvPr>
          <p:cNvSpPr/>
          <p:nvPr/>
        </p:nvSpPr>
        <p:spPr>
          <a:xfrm>
            <a:off x="5131293" y="3232175"/>
            <a:ext cx="6747029" cy="3453951"/>
          </a:xfrm>
          <a:prstGeom prst="rect">
            <a:avLst/>
          </a:prstGeom>
          <a:solidFill>
            <a:srgbClr val="565656">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8195" name="TextBox 33">
            <a:extLst>
              <a:ext uri="{FF2B5EF4-FFF2-40B4-BE49-F238E27FC236}">
                <a16:creationId xmlns:a16="http://schemas.microsoft.com/office/drawing/2014/main" id="{6956DCE8-619D-43C6-8846-07C2F8F8F43E}"/>
              </a:ext>
            </a:extLst>
          </p:cNvPr>
          <p:cNvSpPr txBox="1">
            <a:spLocks noChangeArrowheads="1"/>
          </p:cNvSpPr>
          <p:nvPr/>
        </p:nvSpPr>
        <p:spPr bwMode="auto">
          <a:xfrm>
            <a:off x="5131293" y="4299898"/>
            <a:ext cx="6747029"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prstClr val="white"/>
                </a:solidFill>
                <a:effectLst/>
                <a:uLnTx/>
                <a:uFillTx/>
                <a:latin typeface="Calibri Light"/>
                <a:ea typeface="+mn-ea"/>
                <a:cs typeface="+mn-cs"/>
              </a:rPr>
              <a:t>TYDDYN M</a:t>
            </a:r>
            <a:r>
              <a:rPr kumimoji="0" lang="en-US" altLang="en-US" sz="4400" b="1" i="0" u="none" strike="noStrike" kern="1200" cap="none" spc="0" normalizeH="0" baseline="0" noProof="0" dirty="0">
                <a:ln>
                  <a:noFill/>
                </a:ln>
                <a:solidFill>
                  <a:prstClr val="white"/>
                </a:solidFill>
                <a:effectLst/>
                <a:uLnTx/>
                <a:uFillTx/>
                <a:latin typeface="Calibri Light"/>
                <a:ea typeface="Calibri" panose="020F0502020204030204" pitchFamily="34" charset="0"/>
                <a:cs typeface="Calibri" panose="020F0502020204030204" pitchFamily="34" charset="0"/>
              </a:rPr>
              <a:t>ÔN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white"/>
              </a:solidFill>
              <a:effectLst/>
              <a:uLnTx/>
              <a:uFillTx/>
              <a:latin typeface="Calibri Ligh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prstClr val="white"/>
                </a:solidFill>
                <a:effectLst/>
                <a:uLnTx/>
                <a:uFillTx/>
                <a:latin typeface="Calibri Light"/>
                <a:ea typeface="Calibri" panose="020F0502020204030204" pitchFamily="34" charset="0"/>
                <a:cs typeface="Calibri" panose="020F0502020204030204" pitchFamily="34" charset="0"/>
              </a:rPr>
              <a:t>tyddynmon.co.uk</a:t>
            </a:r>
            <a:endParaRPr kumimoji="0" lang="en-US" altLang="en-US" sz="4400" b="1"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8198" name="Picture 34">
            <a:extLst>
              <a:ext uri="{FF2B5EF4-FFF2-40B4-BE49-F238E27FC236}">
                <a16:creationId xmlns:a16="http://schemas.microsoft.com/office/drawing/2014/main" id="{DA927CD6-6368-436E-9B7A-CE67CA750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
          <a:stretch>
            <a:fillRect/>
          </a:stretch>
        </p:blipFill>
        <p:spPr bwMode="auto">
          <a:xfrm>
            <a:off x="215872" y="3232175"/>
            <a:ext cx="4796007" cy="348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3">
            <a:extLst>
              <a:ext uri="{FF2B5EF4-FFF2-40B4-BE49-F238E27FC236}">
                <a16:creationId xmlns:a16="http://schemas.microsoft.com/office/drawing/2014/main" id="{7961D728-EFDA-40FB-9402-92CFD2F371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969" y="136160"/>
            <a:ext cx="3921712" cy="300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0">
            <a:extLst>
              <a:ext uri="{FF2B5EF4-FFF2-40B4-BE49-F238E27FC236}">
                <a16:creationId xmlns:a16="http://schemas.microsoft.com/office/drawing/2014/main" id="{61D497E2-3259-48FE-8855-EDE4289418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
          <a:stretch>
            <a:fillRect/>
          </a:stretch>
        </p:blipFill>
        <p:spPr bwMode="auto">
          <a:xfrm>
            <a:off x="196030" y="139336"/>
            <a:ext cx="3812237" cy="298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a:extLst>
              <a:ext uri="{FF2B5EF4-FFF2-40B4-BE49-F238E27FC236}">
                <a16:creationId xmlns:a16="http://schemas.microsoft.com/office/drawing/2014/main" id="{AB84EBAC-0196-48C7-BA65-D64C58ECBA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8227384" y="139336"/>
            <a:ext cx="3650938" cy="298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Hallmark">
      <a:dk1>
        <a:sysClr val="windowText" lastClr="000000"/>
      </a:dk1>
      <a:lt1>
        <a:sysClr val="window" lastClr="FFFFFF"/>
      </a:lt1>
      <a:dk2>
        <a:srgbClr val="80276C"/>
      </a:dk2>
      <a:lt2>
        <a:srgbClr val="EEECE1"/>
      </a:lt2>
      <a:accent1>
        <a:srgbClr val="80276C"/>
      </a:accent1>
      <a:accent2>
        <a:srgbClr val="F2A900"/>
      </a:accent2>
      <a:accent3>
        <a:srgbClr val="84BD00"/>
      </a:accent3>
      <a:accent4>
        <a:srgbClr val="FFFDE9"/>
      </a:accent4>
      <a:accent5>
        <a:srgbClr val="CDDDD2"/>
      </a:accent5>
      <a:accent6>
        <a:srgbClr val="496369"/>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5.xml.rels>&#65279;<?xml version="1.0" encoding="utf-8"?><Relationships xmlns="http://schemas.openxmlformats.org/package/2006/relationships"><Relationship Type="http://schemas.openxmlformats.org/officeDocument/2006/relationships/customXmlProps" Target="/customXML/itemProps5.xml" Id="Rd3c4172d526e4b2384ade4b889302c76" /></Relationships>
</file>

<file path=customXML/item5.xml><?xml version="1.0" encoding="utf-8"?>
<metadata xmlns="http://www.objective.com/ecm/document/metadata/FF3C5B18883D4E21973B57C2EEED7FD1" version="1.0.0">
  <systemFields>
    <field name="Objective-Id">
      <value order="0">A47393327</value>
    </field>
    <field name="Objective-Title">
      <value order="0">231018-CIW online provider event 19 October 2023 - presentation</value>
    </field>
    <field name="Objective-Description">
      <value order="0"/>
    </field>
    <field name="Objective-CreationStamp">
      <value order="0">2023-10-18T09:55:26Z</value>
    </field>
    <field name="Objective-IsApproved">
      <value order="0">false</value>
    </field>
    <field name="Objective-IsPublished">
      <value order="0">true</value>
    </field>
    <field name="Objective-DatePublished">
      <value order="0">2023-10-20T10:13:25Z</value>
    </field>
    <field name="Objective-ModificationStamp">
      <value order="0">2023-10-20T10:13:25Z</value>
    </field>
    <field name="Objective-Owner">
      <value order="0">Mackintosh, Emma (COOG - CIW - Support Services)</value>
    </field>
    <field name="Objective-Path">
      <value order="0">Objective Global Folder:#Business File Plan:WG Organisational Groups:NEW - Post April 2022 - Chief Operating Officer:Chief Operating Officer (COO) - Care Inspectorate Wales (CIW):1 - Save:# Inspectorate - Care &amp; Social Services Inspectorate Wales (CSSIW):40 Communications:2023-2024:CIW - Events - 2023-2024:10. Online event for RISCA services - 19 October 2023</value>
    </field>
    <field name="Objective-Parent">
      <value order="0">10. Online event for RISCA services - 19 October 2023</value>
    </field>
    <field name="Objective-State">
      <value order="0">Published</value>
    </field>
    <field name="Objective-VersionId">
      <value order="0">vA89630267</value>
    </field>
    <field name="Objective-Version">
      <value order="0">3.0</value>
    </field>
    <field name="Objective-VersionNumber">
      <value order="0">3</value>
    </field>
    <field name="Objective-VersionComment">
      <value order="0"/>
    </field>
    <field name="Objective-FileNumber">
      <value order="0">qA1708928</value>
    </field>
    <field name="Objective-Classification">
      <value order="0">Official</value>
    </field>
    <field name="Objective-Caveats">
      <value order="0"/>
    </field>
  </systemFields>
  <catalogues>
    <catalogue name="Document Type Catalogue" type="type" ori="id:cA14">
      <field name="Objective-Date Acquired">
        <value order="0"/>
      </field>
      <field name="Objective-Official Translation">
        <value order="0"/>
      </field>
      <field name="Objective-Connect Creator">
        <value order="0"/>
      </field>
    </catalogue>
  </catalogues>
</metadata>
</file>

<file path=customXML/itemProps5.xml><?xml version="1.0" encoding="utf-8"?>
<ds:datastoreItem xmlns:ds="http://schemas.openxmlformats.org/officeDocument/2006/customXml" ds:itemID="{5745109E-2DDF-40CB-AC2B-FF9B10C90820}">
  <ds:schemaRefs>
    <ds:schemaRef ds:uri="http://www.objective.com/ecm/document/metadata/FF3C5B18883D4E21973B57C2EEED7FD1"/>
  </ds:schemaRefs>
</ds:datastoreItem>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icture" ma:contentTypeID="0x010102001C71CE38F4C7274F9C1CCA9677BEC293" ma:contentTypeVersion="13" ma:contentTypeDescription="Upload an image or a photograph." ma:contentTypeScope="" ma:versionID="4c5f0d0d0ba2d18bab79dd342add3c22">
  <xsd:schema xmlns:xsd="http://www.w3.org/2001/XMLSchema" xmlns:xs="http://www.w3.org/2001/XMLSchema" xmlns:p="http://schemas.microsoft.com/office/2006/metadata/properties" xmlns:ns1="http://schemas.microsoft.com/sharepoint/v3" xmlns:ns2="e9ae170d-3c2d-4e62-8bee-19873cb44b04" xmlns:ns3="88928670-b233-428a-acbc-bb97fbd223c6" targetNamespace="http://schemas.microsoft.com/office/2006/metadata/properties" ma:root="true" ma:fieldsID="571fdaba626283375be3a0ebfbbb9576" ns1:_="" ns2:_="" ns3:_="">
    <xsd:import namespace="http://schemas.microsoft.com/sharepoint/v3"/>
    <xsd:import namespace="e9ae170d-3c2d-4e62-8bee-19873cb44b04"/>
    <xsd:import namespace="88928670-b233-428a-acbc-bb97fbd223c6"/>
    <xsd:element name="properties">
      <xsd:complexType>
        <xsd:sequence>
          <xsd:element name="documentManagement">
            <xsd:complexType>
              <xsd:all>
                <xsd:element ref="ns1:ImageWidth" minOccurs="0"/>
                <xsd:element ref="ns1:ImageHeight" minOccurs="0"/>
                <xsd:element ref="ns1:ImageCreateDate" minOccurs="0"/>
                <xsd:element ref="ns1:Description" minOccurs="0"/>
                <xsd:element ref="ns1:ThumbnailExists" minOccurs="0"/>
                <xsd:element ref="ns1:PreviewExists" minOccurs="0"/>
                <xsd:element ref="ns1:AlternateThumbnailUrl"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geWidth" ma:index="11" nillable="true" ma:displayName="Picture Width" ma:internalName="ImageWidth" ma:readOnly="true">
      <xsd:simpleType>
        <xsd:restriction base="dms:Unknown"/>
      </xsd:simpleType>
    </xsd:element>
    <xsd:element name="ImageHeight" ma:index="12" nillable="true" ma:displayName="Picture Height" ma:internalName="ImageHeight" ma:readOnly="true">
      <xsd:simpleType>
        <xsd:restriction base="dms:Unknown"/>
      </xsd:simpleType>
    </xsd:element>
    <xsd:element name="ImageCreateDate" ma:index="13" nillable="true" ma:displayName="Date Picture Taken" ma:format="DateTime" ma:hidden="true" ma:internalName="ImageCreateDate">
      <xsd:simpleType>
        <xsd:restriction base="dms:DateTime"/>
      </xsd:simpleType>
    </xsd:element>
    <xsd:element name="Description" ma:index="14" nillable="true" ma:displayName="Description" ma:description="Used as alternative text for the picture." ma:hidden="true" ma:internalName="Description">
      <xsd:simpleType>
        <xsd:restriction base="dms:Note">
          <xsd:maxLength value="255"/>
        </xsd:restriction>
      </xsd:simpleType>
    </xsd:element>
    <xsd:element name="ThumbnailExists" ma:index="23" nillable="true" ma:displayName="Thumbnail Exists" ma:default="FALSE" ma:hidden="true" ma:internalName="ThumbnailExists" ma:readOnly="true">
      <xsd:simpleType>
        <xsd:restriction base="dms:Boolean"/>
      </xsd:simpleType>
    </xsd:element>
    <xsd:element name="PreviewExists" ma:index="24" nillable="true" ma:displayName="Preview Exists" ma:default="FALSE" ma:hidden="true" ma:internalName="PreviewExists" ma:readOnly="true">
      <xsd:simpleType>
        <xsd:restriction base="dms:Boolean"/>
      </xsd:simpleType>
    </xsd:element>
    <xsd:element name="AlternateThumbnailUrl" ma:index="25" nillable="true" ma:displayName="Preview Image URL" ma:format="Image" ma:hidden="tru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9ae170d-3c2d-4e62-8bee-19873cb44b04" elementFormDefault="qualified">
    <xsd:import namespace="http://schemas.microsoft.com/office/2006/documentManagement/types"/>
    <xsd:import namespace="http://schemas.microsoft.com/office/infopath/2007/PartnerControls"/>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MediaServiceDateTaken" ma:index="28" nillable="true" ma:displayName="MediaServiceDateTaken" ma:hidden="true" ma:internalName="MediaServiceDateTaken" ma:readOnly="true">
      <xsd:simpleType>
        <xsd:restriction base="dms:Text"/>
      </xsd:simpleType>
    </xsd:element>
    <xsd:element name="MediaServiceAutoTags" ma:index="29" nillable="true" ma:displayName="Tags" ma:internalName="MediaServiceAutoTags" ma:readOnly="true">
      <xsd:simpleType>
        <xsd:restriction base="dms:Text"/>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AutoKeyPoints" ma:index="32" nillable="true" ma:displayName="MediaServiceAutoKeyPoints" ma:hidden="true" ma:internalName="MediaServiceAutoKeyPoints" ma:readOnly="true">
      <xsd:simpleType>
        <xsd:restriction base="dms:Note"/>
      </xsd:simpleType>
    </xsd:element>
    <xsd:element name="MediaServiceKeyPoints" ma:index="33" nillable="true" ma:displayName="KeyPoints" ma:internalName="MediaServiceKeyPoints" ma:readOnly="true">
      <xsd:simpleType>
        <xsd:restriction base="dms:Note">
          <xsd:maxLength value="255"/>
        </xsd:restriction>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Location" ma:index="35" nillable="true" ma:displayName="Location" ma:internalName="MediaServiceLocation" ma:readOnly="true">
      <xsd:simpleType>
        <xsd:restriction base="dms:Text"/>
      </xsd:simpleType>
    </xsd:element>
    <xsd:element name="MediaLengthInSeconds" ma:index="3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928670-b233-428a-acbc-bb97fbd223c6" elementFormDefault="qualified">
    <xsd:import namespace="http://schemas.microsoft.com/office/2006/documentManagement/types"/>
    <xsd:import namespace="http://schemas.microsoft.com/office/infopath/2007/PartnerControls"/>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8" ma:displayName="Title"/>
        <xsd:element ref="dc:subject" minOccurs="0" maxOccurs="1"/>
        <xsd:element ref="dc:description" minOccurs="0" maxOccurs="1"/>
        <xsd:element name="keywords" minOccurs="0" maxOccurs="1" type="xsd:string" ma:index="2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lternateThumbnailUrl xmlns="http://schemas.microsoft.com/sharepoint/v3">
      <Url xsi:nil="true"/>
      <Description xsi:nil="true"/>
    </AlternateThumbnailUrl>
    <ImageCreateDate xmlns="http://schemas.microsoft.com/sharepoint/v3" xsi:nil="true"/>
    <Description xmlns="http://schemas.microsoft.com/sharepoint/v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4FA6CC-3682-4F20-B1DF-8321C31F1D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9ae170d-3c2d-4e62-8bee-19873cb44b04"/>
    <ds:schemaRef ds:uri="88928670-b233-428a-acbc-bb97fbd223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400E56-4163-49D5-B928-1E4CC327F2ED}">
  <ds:schemaRefs>
    <ds:schemaRef ds:uri="http://schemas.microsoft.com/office/infopath/2007/PartnerControls"/>
    <ds:schemaRef ds:uri="e9ae170d-3c2d-4e62-8bee-19873cb44b04"/>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88928670-b233-428a-acbc-bb97fbd223c6"/>
    <ds:schemaRef ds:uri="http://schemas.microsoft.com/sharepoint/v3"/>
    <ds:schemaRef ds:uri="http://www.w3.org/XML/1998/namespace"/>
  </ds:schemaRefs>
</ds:datastoreItem>
</file>

<file path=customXml/itemProps4.xml><?xml version="1.0" encoding="utf-8"?>
<ds:datastoreItem xmlns:ds="http://schemas.openxmlformats.org/officeDocument/2006/customXml" ds:itemID="{C2E3F819-73F7-4109-9A19-044648878F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727</TotalTime>
  <Words>2619</Words>
  <Application>Microsoft Office PowerPoint</Application>
  <PresentationFormat>Widescreen</PresentationFormat>
  <Paragraphs>374</Paragraphs>
  <Slides>37</Slides>
  <Notes>28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37</vt:i4>
      </vt:variant>
    </vt:vector>
  </HeadingPairs>
  <TitlesOfParts>
    <vt:vector size="46" baseType="lpstr">
      <vt:lpstr>Arial</vt:lpstr>
      <vt:lpstr>Calibri</vt:lpstr>
      <vt:lpstr>Calibri Light</vt:lpstr>
      <vt:lpstr>Helvetica Neue</vt:lpstr>
      <vt:lpstr>Raleway</vt:lpstr>
      <vt:lpstr>Office Theme</vt:lpstr>
      <vt:lpstr>1_Office Theme</vt:lpstr>
      <vt:lpstr>2_Office Theme</vt:lpstr>
      <vt:lpstr>3_Office Theme</vt:lpstr>
      <vt:lpstr> CIW Provider Events    Digwyddiadau i Ddarparwyr AGC </vt:lpstr>
      <vt:lpstr>Agenda</vt:lpstr>
      <vt:lpstr>Diweddariadau / Updates</vt:lpstr>
      <vt:lpstr>Diweddariadau / Updates</vt:lpstr>
      <vt:lpstr>Datganiadau Blynyddol / Annual Returns </vt:lpstr>
      <vt:lpstr>Datganiadau Blynyddol / Annual Returns </vt:lpstr>
      <vt:lpstr>Graddau / Ratings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PROSIECT MWGWD CLIR CLEAR MASK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Passion and commitment to achieving excellent.</vt:lpstr>
      <vt:lpstr>Promoting residents independence and building relationships</vt:lpstr>
      <vt:lpstr>Team work</vt:lpstr>
      <vt:lpstr>PowerPoint Presentation</vt:lpstr>
      <vt:lpstr>Rôl yr Unigolyn Cyfrifol / Role of the RI</vt:lpstr>
      <vt:lpstr>Adolygiad o Ansawdd y Gofal / Quality of        Care Review</vt:lpstr>
    </vt:vector>
  </TitlesOfParts>
  <Company>Welsh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 Paul (OFMCO - Communications)</dc:creator>
  <cp:lastModifiedBy>Mackintosh, Emma (COOG - CIW - Support Services)</cp:lastModifiedBy>
  <cp:revision>20</cp:revision>
  <dcterms:created xsi:type="dcterms:W3CDTF">2022-03-31T08:23:54Z</dcterms:created>
  <dcterms:modified xsi:type="dcterms:W3CDTF">2023-10-20T10:13:10Z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0x010102001C71CE38F4C7274F9C1CCA9677BEC293</vt:lpwstr>
  </property>
  <property fmtid="{D5CDD505-2E9C-101B-9397-08002B2CF9AE}" pid="3" name="Objective-Id">
    <vt:lpwstr>A47393327</vt:lpwstr>
  </property>
  <property fmtid="{D5CDD505-2E9C-101B-9397-08002B2CF9AE}" pid="4" name="Objective-Title">
    <vt:lpwstr>231018-CIW online provider event 19 October 2023 - presentation</vt:lpwstr>
  </property>
  <property fmtid="{D5CDD505-2E9C-101B-9397-08002B2CF9AE}" pid="5" name="Objective-Description">
    <vt:lpwstr/>
  </property>
  <property fmtid="{D5CDD505-2E9C-101B-9397-08002B2CF9AE}" pid="6" name="Objective-CreationStamp">
    <vt:filetime>2023-10-18T09:55:26Z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2023-10-20T10:13:25Z</vt:filetime>
  </property>
  <property fmtid="{D5CDD505-2E9C-101B-9397-08002B2CF9AE}" pid="10" name="Objective-ModificationStamp">
    <vt:filetime>2023-10-20T10:13:25Z</vt:filetime>
  </property>
  <property fmtid="{D5CDD505-2E9C-101B-9397-08002B2CF9AE}" pid="11" name="Objective-Owner">
    <vt:lpwstr>Mackintosh, Emma (COOG - CIW - Support Services)</vt:lpwstr>
  </property>
  <property fmtid="{D5CDD505-2E9C-101B-9397-08002B2CF9AE}" pid="12" name="Objective-Path">
    <vt:lpwstr>Objective Global Folder:#Business File Plan:WG Organisational Groups:NEW - Post April 2022 - Chief Operating Officer:Chief Operating Officer (COO) - Care Inspectorate Wales (CIW):1 - Save:# Inspectorate - Care &amp; Social Services Inspectorate Wales (CSSIW):40 Communications:2023-2024:CIW - Events - 2023-2024:10. Online event for RISCA services - 19 October 2023</vt:lpwstr>
  </property>
  <property fmtid="{D5CDD505-2E9C-101B-9397-08002B2CF9AE}" pid="13" name="Objective-Parent">
    <vt:lpwstr>10. Online event for RISCA services - 19 October 2023</vt:lpwstr>
  </property>
  <property fmtid="{D5CDD505-2E9C-101B-9397-08002B2CF9AE}" pid="14" name="Objective-State">
    <vt:lpwstr>Published</vt:lpwstr>
  </property>
  <property fmtid="{D5CDD505-2E9C-101B-9397-08002B2CF9AE}" pid="15" name="Objective-VersionId">
    <vt:lpwstr>vA89630267</vt:lpwstr>
  </property>
  <property fmtid="{D5CDD505-2E9C-101B-9397-08002B2CF9AE}" pid="16" name="Objective-Version">
    <vt:lpwstr>3.0</vt:lpwstr>
  </property>
  <property fmtid="{D5CDD505-2E9C-101B-9397-08002B2CF9AE}" pid="17" name="Objective-VersionNumber">
    <vt:r8>3</vt:r8>
  </property>
  <property fmtid="{D5CDD505-2E9C-101B-9397-08002B2CF9AE}" pid="18" name="Objective-VersionComment">
    <vt:lpwstr/>
  </property>
  <property fmtid="{D5CDD505-2E9C-101B-9397-08002B2CF9AE}" pid="19" name="Objective-FileNumber">
    <vt:lpwstr>qA1708928</vt:lpwstr>
  </property>
  <property fmtid="{D5CDD505-2E9C-101B-9397-08002B2CF9AE}" pid="20" name="Objective-Classification">
    <vt:lpwstr>Official</vt:lpwstr>
  </property>
  <property fmtid="{D5CDD505-2E9C-101B-9397-08002B2CF9AE}" pid="21" name="Objective-Caveats">
    <vt:lpwstr/>
  </property>
  <property fmtid="{D5CDD505-2E9C-101B-9397-08002B2CF9AE}" pid="22" name="Objective-e-Capture - Original Document Date">
    <vt:filetime>2022-03-30T23:00:00Z</vt:filetime>
  </property>
  <property fmtid="{D5CDD505-2E9C-101B-9397-08002B2CF9AE}" pid="23" name="Objective-e-Capture - Description">
    <vt:lpwstr>CIW Branding colour update and related materials (01) (02)</vt:lpwstr>
  </property>
  <property fmtid="{D5CDD505-2E9C-101B-9397-08002B2CF9AE}" pid="24" name="Objective-e-Capture - Internal Reference">
    <vt:lpwstr>WG43242</vt:lpwstr>
  </property>
  <property fmtid="{D5CDD505-2E9C-101B-9397-08002B2CF9AE}" pid="25" name="Objective-e-Capture - Source Type">
    <vt:lpwstr>CAMS</vt:lpwstr>
  </property>
  <property fmtid="{D5CDD505-2E9C-101B-9397-08002B2CF9AE}" pid="26" name="Objective-e-Capture - Source Info">
    <vt:lpwstr>Paul Maidment (paul.maidment@gov.wales)</vt:lpwstr>
  </property>
  <property fmtid="{D5CDD505-2E9C-101B-9397-08002B2CF9AE}" pid="27" name="Objective-Connect Creator">
    <vt:lpwstr/>
  </property>
  <property fmtid="{D5CDD505-2E9C-101B-9397-08002B2CF9AE}" pid="28" name="Objective-Comment">
    <vt:lpwstr/>
  </property>
  <property fmtid="{D5CDD505-2E9C-101B-9397-08002B2CF9AE}" pid="29" name="Objective-Date Acquired">
    <vt:lpwstr/>
  </property>
  <property fmtid="{D5CDD505-2E9C-101B-9397-08002B2CF9AE}" pid="30" name="Objective-Official Translation">
    <vt:lpwstr/>
  </property>
</Properties>
</file>