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5.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 id="259" r:id="rId9"/>
    <p:sldId id="260" r:id="rId10"/>
    <p:sldId id="261"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3D03BF-68EC-4E18-89B7-8B5C382BE238}" v="1" dt="2023-03-21T15:20:09.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3.xml" Id="rId8" /><Relationship Type="http://schemas.openxmlformats.org/officeDocument/2006/relationships/slide" Target="slides/slide8.xml" Id="rId13" /><Relationship Type="http://schemas.microsoft.com/office/2015/10/relationships/revisionInfo" Target="revisionInfo.xml" Id="rId18"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tableStyles" Target="tableStyles.xml" Id="rId17" /><Relationship Type="http://schemas.openxmlformats.org/officeDocument/2006/relationships/customXml" Target="../customXml/item2.xml" Id="rId2" /><Relationship Type="http://schemas.openxmlformats.org/officeDocument/2006/relationships/theme" Target="theme/theme1.xml" Id="rId16"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Master" Target="slideMasters/slideMaster1.xml" Id="rId5" /><Relationship Type="http://schemas.openxmlformats.org/officeDocument/2006/relationships/viewProps" Target="viewProps.xml" Id="rId15" /><Relationship Type="http://schemas.openxmlformats.org/officeDocument/2006/relationships/slide" Target="slides/slide5.xml" Id="rId10" /><Relationship Type="http://schemas.openxmlformats.org/officeDocument/2006/relationships/customXml" Target="../customXml/item4.xml" Id="rId4" /><Relationship Type="http://schemas.openxmlformats.org/officeDocument/2006/relationships/slide" Target="slides/slide4.xml" Id="rId9" /><Relationship Type="http://schemas.openxmlformats.org/officeDocument/2006/relationships/presProps" Target="presProps.xml" Id="rId14" /><Relationship Type="http://schemas.openxmlformats.org/officeDocument/2006/relationships/customXml" Target="/customXML/item5.xml" Id="Rc23461835e204171"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21/03/2023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856903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21/03/2023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434456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58BBD4-B960-4FCE-AEF1-7FFC6F5E15BF}" type="datetimeFigureOut">
              <a:rPr lang="en-GB" smtClean="0"/>
              <a:t>21/03/2023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41674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258BBD4-B960-4FCE-AEF1-7FFC6F5E15BF}" type="datetimeFigureOut">
              <a:rPr lang="en-GB" smtClean="0"/>
              <a:t>21/03/2023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86047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258BBD4-B960-4FCE-AEF1-7FFC6F5E15BF}" type="datetimeFigureOut">
              <a:rPr lang="en-GB" smtClean="0"/>
              <a:t>21/03/2023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98223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258BBD4-B960-4FCE-AEF1-7FFC6F5E15BF}" type="datetimeFigureOut">
              <a:rPr lang="en-GB" smtClean="0"/>
              <a:t>21/03/2023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80478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8BBD4-B960-4FCE-AEF1-7FFC6F5E15BF}" type="datetimeFigureOut">
              <a:rPr lang="en-GB" smtClean="0"/>
              <a:t>21/03/2023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85545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258BBD4-B960-4FCE-AEF1-7FFC6F5E15BF}" type="datetimeFigureOut">
              <a:rPr lang="en-GB" smtClean="0"/>
              <a:t>21/03/2023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93335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258BBD4-B960-4FCE-AEF1-7FFC6F5E15BF}" type="datetimeFigureOut">
              <a:rPr lang="en-GB" smtClean="0"/>
              <a:t>21/03/2023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36473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21/03/2023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358819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21/03/2023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4099284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58BBD4-B960-4FCE-AEF1-7FFC6F5E15BF}" type="datetimeFigureOut">
              <a:rPr lang="en-GB" smtClean="0"/>
              <a:t>21/03/2023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FFC2E-97F3-4028-BA3C-45D7380E4977}" type="slidenum">
              <a:rPr lang="en-GB" smtClean="0"/>
              <a:t>‹#›</a:t>
            </a:fld>
            <a:endParaRPr lang="en-GB"/>
          </a:p>
        </p:txBody>
      </p:sp>
      <p:pic>
        <p:nvPicPr>
          <p:cNvPr id="7" name="Picture 6"/>
          <p:cNvPicPr>
            <a:picLocks noChangeAspect="1"/>
          </p:cNvPicPr>
          <p:nvPr userDrawn="1"/>
        </p:nvPicPr>
        <p:blipFill>
          <a:blip r:embed="rId13"/>
          <a:stretch>
            <a:fillRect/>
          </a:stretch>
        </p:blipFill>
        <p:spPr>
          <a:xfrm>
            <a:off x="5568" y="-3346"/>
            <a:ext cx="12180864" cy="6864691"/>
          </a:xfrm>
          <a:prstGeom prst="rect">
            <a:avLst/>
          </a:prstGeom>
        </p:spPr>
      </p:pic>
    </p:spTree>
    <p:extLst>
      <p:ext uri="{BB962C8B-B14F-4D97-AF65-F5344CB8AC3E}">
        <p14:creationId xmlns:p14="http://schemas.microsoft.com/office/powerpoint/2010/main" val="3466086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areinspectorate.wales/submitting-annual-return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Annual Return</a:t>
            </a:r>
          </a:p>
        </p:txBody>
      </p:sp>
      <p:sp>
        <p:nvSpPr>
          <p:cNvPr id="3" name="Subtitle 2"/>
          <p:cNvSpPr>
            <a:spLocks noGrp="1"/>
          </p:cNvSpPr>
          <p:nvPr>
            <p:ph type="subTitle" idx="1"/>
          </p:nvPr>
        </p:nvSpPr>
        <p:spPr/>
        <p:txBody>
          <a:bodyPr/>
          <a:lstStyle/>
          <a:p>
            <a:r>
              <a:rPr lang="en-GB" dirty="0">
                <a:latin typeface="Arial" panose="020B0604020202020204" pitchFamily="34" charset="0"/>
                <a:cs typeface="Arial" panose="020B0604020202020204" pitchFamily="34" charset="0"/>
              </a:rPr>
              <a:t>Covering the period 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April 2022 to 31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March 2023</a:t>
            </a:r>
          </a:p>
          <a:p>
            <a:endParaRPr lang="en-GB" dirty="0"/>
          </a:p>
        </p:txBody>
      </p:sp>
    </p:spTree>
    <p:extLst>
      <p:ext uri="{BB962C8B-B14F-4D97-AF65-F5344CB8AC3E}">
        <p14:creationId xmlns:p14="http://schemas.microsoft.com/office/powerpoint/2010/main" val="35843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B3C41-36F8-916D-B129-C9BF646287F7}"/>
              </a:ext>
            </a:extLst>
          </p:cNvPr>
          <p:cNvSpPr>
            <a:spLocks noGrp="1"/>
          </p:cNvSpPr>
          <p:nvPr>
            <p:ph type="title"/>
          </p:nvPr>
        </p:nvSpPr>
        <p:spPr/>
        <p:txBody>
          <a:bodyPr>
            <a:normAutofit/>
          </a:bodyPr>
          <a:lstStyle/>
          <a:p>
            <a:r>
              <a:rPr lang="en-GB" sz="2800" b="1" kern="0" dirty="0">
                <a:effectLst/>
                <a:latin typeface="Arial" panose="020B0604020202020204" pitchFamily="34" charset="0"/>
                <a:ea typeface="Times New Roman" panose="02020603050405020304" pitchFamily="18" charset="0"/>
                <a:cs typeface="Times New Roman" panose="02020603050405020304" pitchFamily="18" charset="0"/>
              </a:rPr>
              <a:t>Which providers need to submit an Annual </a:t>
            </a:r>
            <a:br>
              <a:rPr lang="en-GB" sz="2800" b="1" kern="0" dirty="0">
                <a:effectLst/>
                <a:latin typeface="Arial" panose="020B0604020202020204" pitchFamily="34" charset="0"/>
                <a:ea typeface="Times New Roman" panose="02020603050405020304" pitchFamily="18" charset="0"/>
                <a:cs typeface="Times New Roman" panose="02020603050405020304" pitchFamily="18" charset="0"/>
              </a:rPr>
            </a:br>
            <a:r>
              <a:rPr lang="en-GB" sz="2800" b="1" kern="0" dirty="0">
                <a:effectLst/>
                <a:latin typeface="Arial" panose="020B0604020202020204" pitchFamily="34" charset="0"/>
                <a:ea typeface="Times New Roman" panose="02020603050405020304" pitchFamily="18" charset="0"/>
                <a:cs typeface="Times New Roman" panose="02020603050405020304" pitchFamily="18" charset="0"/>
              </a:rPr>
              <a:t>Return?</a:t>
            </a:r>
            <a:endParaRPr lang="en-GB" sz="2800" dirty="0"/>
          </a:p>
        </p:txBody>
      </p:sp>
      <p:sp>
        <p:nvSpPr>
          <p:cNvPr id="3" name="Content Placeholder 2">
            <a:extLst>
              <a:ext uri="{FF2B5EF4-FFF2-40B4-BE49-F238E27FC236}">
                <a16:creationId xmlns:a16="http://schemas.microsoft.com/office/drawing/2014/main" id="{7C3F3F99-D8B7-AA18-D365-2BF046082628}"/>
              </a:ext>
            </a:extLst>
          </p:cNvPr>
          <p:cNvSpPr>
            <a:spLocks noGrp="1"/>
          </p:cNvSpPr>
          <p:nvPr>
            <p:ph idx="1"/>
          </p:nvPr>
        </p:nvSpPr>
        <p:spPr/>
        <p:txBody>
          <a:bodyPr/>
          <a:lstStyle/>
          <a:p>
            <a:pPr marL="342900" indent="-342900" algn="l">
              <a:buFont typeface="Arial" panose="020B0604020202020204" pitchFamily="34" charset="0"/>
              <a:buChar char="•"/>
            </a:pPr>
            <a:r>
              <a:rPr lang="en-GB" sz="2800" u="sng" dirty="0">
                <a:solidFill>
                  <a:schemeClr val="tx1"/>
                </a:solidFill>
                <a:latin typeface="Arial" panose="020B0604020202020204" pitchFamily="34" charset="0"/>
                <a:cs typeface="Arial" panose="020B0604020202020204" pitchFamily="34" charset="0"/>
              </a:rPr>
              <a:t>If a provider is currently registered</a:t>
            </a:r>
            <a:r>
              <a:rPr lang="en-GB" sz="2800" dirty="0">
                <a:solidFill>
                  <a:schemeClr val="tx1"/>
                </a:solidFill>
                <a:latin typeface="Arial" panose="020B0604020202020204" pitchFamily="34" charset="0"/>
                <a:cs typeface="Arial" panose="020B0604020202020204" pitchFamily="34" charset="0"/>
              </a:rPr>
              <a:t> with CIW and that provider was registered on or before 1</a:t>
            </a:r>
            <a:r>
              <a:rPr lang="en-GB" sz="2800" baseline="30000" dirty="0">
                <a:solidFill>
                  <a:schemeClr val="tx1"/>
                </a:solidFill>
                <a:latin typeface="Arial" panose="020B0604020202020204" pitchFamily="34" charset="0"/>
                <a:cs typeface="Arial" panose="020B0604020202020204" pitchFamily="34" charset="0"/>
              </a:rPr>
              <a:t>st</a:t>
            </a:r>
            <a:r>
              <a:rPr lang="en-GB" sz="2800" dirty="0">
                <a:solidFill>
                  <a:schemeClr val="tx1"/>
                </a:solidFill>
                <a:latin typeface="Arial" panose="020B0604020202020204" pitchFamily="34" charset="0"/>
                <a:cs typeface="Arial" panose="020B0604020202020204" pitchFamily="34" charset="0"/>
              </a:rPr>
              <a:t> April 2023 you are required to submit an Annual Return.  </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800" dirty="0">
                <a:solidFill>
                  <a:schemeClr val="tx1"/>
                </a:solidFill>
                <a:latin typeface="Arial" panose="020B0604020202020204" pitchFamily="34" charset="0"/>
                <a:cs typeface="Arial" panose="020B0604020202020204" pitchFamily="34" charset="0"/>
              </a:rPr>
              <a:t>If the provider meets the above criteria your Annual Return will include questions about the provider and </a:t>
            </a:r>
            <a:r>
              <a:rPr lang="en-GB" sz="2800" u="sng" dirty="0">
                <a:solidFill>
                  <a:schemeClr val="tx1"/>
                </a:solidFill>
                <a:latin typeface="Arial" panose="020B0604020202020204" pitchFamily="34" charset="0"/>
                <a:cs typeface="Arial" panose="020B0604020202020204" pitchFamily="34" charset="0"/>
              </a:rPr>
              <a:t>all</a:t>
            </a:r>
            <a:r>
              <a:rPr lang="en-GB" sz="2800" dirty="0">
                <a:solidFill>
                  <a:schemeClr val="tx1"/>
                </a:solidFill>
                <a:latin typeface="Arial" panose="020B0604020202020204" pitchFamily="34" charset="0"/>
                <a:cs typeface="Arial" panose="020B0604020202020204" pitchFamily="34" charset="0"/>
              </a:rPr>
              <a:t> its currently </a:t>
            </a:r>
            <a:r>
              <a:rPr lang="en-GB" sz="2800" u="sng" dirty="0">
                <a:solidFill>
                  <a:schemeClr val="tx1"/>
                </a:solidFill>
                <a:latin typeface="Arial" panose="020B0604020202020204" pitchFamily="34" charset="0"/>
                <a:cs typeface="Arial" panose="020B0604020202020204" pitchFamily="34" charset="0"/>
              </a:rPr>
              <a:t>approved</a:t>
            </a:r>
            <a:r>
              <a:rPr lang="en-GB" sz="2800" dirty="0">
                <a:solidFill>
                  <a:schemeClr val="tx1"/>
                </a:solidFill>
                <a:latin typeface="Arial" panose="020B0604020202020204" pitchFamily="34" charset="0"/>
                <a:cs typeface="Arial" panose="020B0604020202020204" pitchFamily="34" charset="0"/>
              </a:rPr>
              <a:t> services registered </a:t>
            </a:r>
            <a:r>
              <a:rPr lang="en-GB" sz="2800" u="sng" dirty="0">
                <a:solidFill>
                  <a:schemeClr val="tx1"/>
                </a:solidFill>
                <a:latin typeface="Arial" panose="020B0604020202020204" pitchFamily="34" charset="0"/>
                <a:cs typeface="Arial" panose="020B0604020202020204" pitchFamily="34" charset="0"/>
              </a:rPr>
              <a:t>on or before</a:t>
            </a:r>
            <a:r>
              <a:rPr lang="en-GB" sz="2800" dirty="0">
                <a:solidFill>
                  <a:schemeClr val="tx1"/>
                </a:solidFill>
                <a:latin typeface="Arial" panose="020B0604020202020204" pitchFamily="34" charset="0"/>
                <a:cs typeface="Arial" panose="020B0604020202020204" pitchFamily="34" charset="0"/>
              </a:rPr>
              <a:t> 1</a:t>
            </a:r>
            <a:r>
              <a:rPr lang="en-GB" sz="2800" baseline="30000" dirty="0">
                <a:solidFill>
                  <a:schemeClr val="tx1"/>
                </a:solidFill>
                <a:latin typeface="Arial" panose="020B0604020202020204" pitchFamily="34" charset="0"/>
                <a:cs typeface="Arial" panose="020B0604020202020204" pitchFamily="34" charset="0"/>
              </a:rPr>
              <a:t>st</a:t>
            </a:r>
            <a:r>
              <a:rPr lang="en-GB" sz="2800" dirty="0">
                <a:solidFill>
                  <a:schemeClr val="tx1"/>
                </a:solidFill>
                <a:latin typeface="Arial" panose="020B0604020202020204" pitchFamily="34" charset="0"/>
                <a:cs typeface="Arial" panose="020B0604020202020204" pitchFamily="34" charset="0"/>
              </a:rPr>
              <a:t> April 2023. </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800" dirty="0">
                <a:solidFill>
                  <a:schemeClr val="tx1"/>
                </a:solidFill>
                <a:latin typeface="Arial" panose="020B0604020202020204" pitchFamily="34" charset="0"/>
                <a:cs typeface="Arial" panose="020B0604020202020204" pitchFamily="34" charset="0"/>
              </a:rPr>
              <a:t>All Annual Returns must be completed and submitted to CIW via CIW Online. </a:t>
            </a:r>
          </a:p>
          <a:p>
            <a:endParaRPr lang="en-GB" dirty="0"/>
          </a:p>
        </p:txBody>
      </p:sp>
    </p:spTree>
    <p:extLst>
      <p:ext uri="{BB962C8B-B14F-4D97-AF65-F5344CB8AC3E}">
        <p14:creationId xmlns:p14="http://schemas.microsoft.com/office/powerpoint/2010/main" val="3131780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CA4BC-826C-3866-CF95-683F719D23C4}"/>
              </a:ext>
            </a:extLst>
          </p:cNvPr>
          <p:cNvSpPr>
            <a:spLocks noGrp="1"/>
          </p:cNvSpPr>
          <p:nvPr>
            <p:ph type="title"/>
          </p:nvPr>
        </p:nvSpPr>
        <p:spPr/>
        <p:txBody>
          <a:bodyPr/>
          <a:lstStyle/>
          <a:p>
            <a:r>
              <a:rPr lang="en-GB" sz="4400" b="1" kern="0" dirty="0">
                <a:effectLst/>
                <a:latin typeface="Arial" panose="020B0604020202020204" pitchFamily="34" charset="0"/>
                <a:ea typeface="Times New Roman" panose="02020603050405020304" pitchFamily="18" charset="0"/>
                <a:cs typeface="Times New Roman" panose="02020603050405020304" pitchFamily="18" charset="0"/>
              </a:rPr>
              <a:t>Annual Return timescales</a:t>
            </a:r>
            <a:endParaRPr lang="en-GB" dirty="0"/>
          </a:p>
        </p:txBody>
      </p:sp>
      <p:sp>
        <p:nvSpPr>
          <p:cNvPr id="3" name="Content Placeholder 2">
            <a:extLst>
              <a:ext uri="{FF2B5EF4-FFF2-40B4-BE49-F238E27FC236}">
                <a16:creationId xmlns:a16="http://schemas.microsoft.com/office/drawing/2014/main" id="{476201A5-E46D-2B0A-E10D-3287FF9F58C1}"/>
              </a:ext>
            </a:extLst>
          </p:cNvPr>
          <p:cNvSpPr>
            <a:spLocks noGrp="1"/>
          </p:cNvSpPr>
          <p:nvPr>
            <p:ph idx="1"/>
          </p:nvPr>
        </p:nvSpPr>
        <p:spPr/>
        <p:txBody>
          <a:bodyPr/>
          <a:lstStyle/>
          <a:p>
            <a:pPr marL="342900" indent="-342900" algn="l">
              <a:buFont typeface="Arial" panose="020B0604020202020204" pitchFamily="34" charset="0"/>
              <a:buChar char="•"/>
            </a:pPr>
            <a:r>
              <a:rPr lang="en-GB" sz="1900" dirty="0">
                <a:solidFill>
                  <a:schemeClr val="tx1"/>
                </a:solidFill>
                <a:latin typeface="Arial" panose="020B0604020202020204" pitchFamily="34" charset="0"/>
                <a:cs typeface="Arial" panose="020B0604020202020204" pitchFamily="34" charset="0"/>
              </a:rPr>
              <a:t>The Annual Return will </a:t>
            </a:r>
            <a:r>
              <a:rPr lang="en-GB" sz="1900" u="sng" dirty="0">
                <a:solidFill>
                  <a:schemeClr val="tx1"/>
                </a:solidFill>
                <a:latin typeface="Arial" panose="020B0604020202020204" pitchFamily="34" charset="0"/>
                <a:cs typeface="Arial" panose="020B0604020202020204" pitchFamily="34" charset="0"/>
              </a:rPr>
              <a:t>open</a:t>
            </a:r>
            <a:r>
              <a:rPr lang="en-GB" sz="1900" dirty="0">
                <a:solidFill>
                  <a:schemeClr val="tx1"/>
                </a:solidFill>
                <a:latin typeface="Arial" panose="020B0604020202020204" pitchFamily="34" charset="0"/>
                <a:cs typeface="Arial" panose="020B0604020202020204" pitchFamily="34" charset="0"/>
              </a:rPr>
              <a:t> from the early hours of the 1</a:t>
            </a:r>
            <a:r>
              <a:rPr lang="en-GB" sz="1900" baseline="30000" dirty="0">
                <a:solidFill>
                  <a:schemeClr val="tx1"/>
                </a:solidFill>
                <a:latin typeface="Arial" panose="020B0604020202020204" pitchFamily="34" charset="0"/>
                <a:cs typeface="Arial" panose="020B0604020202020204" pitchFamily="34" charset="0"/>
              </a:rPr>
              <a:t>st</a:t>
            </a:r>
            <a:r>
              <a:rPr lang="en-GB" sz="1900" dirty="0">
                <a:solidFill>
                  <a:schemeClr val="tx1"/>
                </a:solidFill>
                <a:latin typeface="Arial" panose="020B0604020202020204" pitchFamily="34" charset="0"/>
                <a:cs typeface="Arial" panose="020B0604020202020204" pitchFamily="34" charset="0"/>
              </a:rPr>
              <a:t> April 2023.</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To prepare all relevant information CIW Online will be unavailable from 10pm on the 31</a:t>
            </a:r>
            <a:r>
              <a:rPr lang="en-GB" sz="1500" baseline="30000" dirty="0">
                <a:solidFill>
                  <a:schemeClr val="tx1"/>
                </a:solidFill>
                <a:latin typeface="Arial" panose="020B0604020202020204" pitchFamily="34" charset="0"/>
                <a:cs typeface="Arial" panose="020B0604020202020204" pitchFamily="34" charset="0"/>
              </a:rPr>
              <a:t>st</a:t>
            </a:r>
            <a:r>
              <a:rPr lang="en-GB" sz="1500" dirty="0">
                <a:solidFill>
                  <a:schemeClr val="tx1"/>
                </a:solidFill>
                <a:latin typeface="Arial" panose="020B0604020202020204" pitchFamily="34" charset="0"/>
                <a:cs typeface="Arial" panose="020B0604020202020204" pitchFamily="34" charset="0"/>
              </a:rPr>
              <a:t> March. </a:t>
            </a:r>
            <a:br>
              <a:rPr lang="en-GB" sz="1500" dirty="0">
                <a:solidFill>
                  <a:schemeClr val="tx1"/>
                </a:solidFill>
                <a:latin typeface="Arial" panose="020B0604020202020204" pitchFamily="34" charset="0"/>
                <a:cs typeface="Arial" panose="020B0604020202020204" pitchFamily="34" charset="0"/>
              </a:rPr>
            </a:br>
            <a:endParaRPr lang="en-GB" sz="150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1900" dirty="0">
                <a:solidFill>
                  <a:schemeClr val="tx1"/>
                </a:solidFill>
                <a:latin typeface="Arial" panose="020B0604020202020204" pitchFamily="34" charset="0"/>
                <a:cs typeface="Arial" panose="020B0604020202020204" pitchFamily="34" charset="0"/>
              </a:rPr>
              <a:t>The Annual Return will </a:t>
            </a:r>
            <a:r>
              <a:rPr lang="en-GB" sz="1900" u="sng" dirty="0">
                <a:solidFill>
                  <a:schemeClr val="tx1"/>
                </a:solidFill>
                <a:latin typeface="Arial" panose="020B0604020202020204" pitchFamily="34" charset="0"/>
                <a:cs typeface="Arial" panose="020B0604020202020204" pitchFamily="34" charset="0"/>
              </a:rPr>
              <a:t>close</a:t>
            </a:r>
            <a:r>
              <a:rPr lang="en-GB" sz="1900" dirty="0">
                <a:solidFill>
                  <a:schemeClr val="tx1"/>
                </a:solidFill>
                <a:latin typeface="Arial" panose="020B0604020202020204" pitchFamily="34" charset="0"/>
                <a:cs typeface="Arial" panose="020B0604020202020204" pitchFamily="34" charset="0"/>
              </a:rPr>
              <a:t> at 11:59:59 on the 26</a:t>
            </a:r>
            <a:r>
              <a:rPr lang="en-GB" sz="1900" baseline="30000" dirty="0">
                <a:solidFill>
                  <a:schemeClr val="tx1"/>
                </a:solidFill>
                <a:latin typeface="Arial" panose="020B0604020202020204" pitchFamily="34" charset="0"/>
                <a:cs typeface="Arial" panose="020B0604020202020204" pitchFamily="34" charset="0"/>
              </a:rPr>
              <a:t>th</a:t>
            </a:r>
            <a:r>
              <a:rPr lang="en-GB" sz="1900" dirty="0">
                <a:solidFill>
                  <a:schemeClr val="tx1"/>
                </a:solidFill>
                <a:latin typeface="Arial" panose="020B0604020202020204" pitchFamily="34" charset="0"/>
                <a:cs typeface="Arial" panose="020B0604020202020204" pitchFamily="34" charset="0"/>
              </a:rPr>
              <a:t> May 2023.</a:t>
            </a:r>
            <a:endParaRPr lang="en-GB" dirty="0"/>
          </a:p>
        </p:txBody>
      </p:sp>
    </p:spTree>
    <p:extLst>
      <p:ext uri="{BB962C8B-B14F-4D97-AF65-F5344CB8AC3E}">
        <p14:creationId xmlns:p14="http://schemas.microsoft.com/office/powerpoint/2010/main" val="2858274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52199-5FF6-EAEA-25A9-BC734EFDD3E1}"/>
              </a:ext>
            </a:extLst>
          </p:cNvPr>
          <p:cNvSpPr>
            <a:spLocks noGrp="1"/>
          </p:cNvSpPr>
          <p:nvPr>
            <p:ph type="title"/>
          </p:nvPr>
        </p:nvSpPr>
        <p:spPr/>
        <p:txBody>
          <a:bodyPr>
            <a:normAutofit/>
          </a:bodyPr>
          <a:lstStyle/>
          <a:p>
            <a:r>
              <a:rPr lang="en-GB" sz="3000" b="1" dirty="0">
                <a:latin typeface="Arial" panose="020B0604020202020204" pitchFamily="34" charset="0"/>
                <a:cs typeface="Arial" panose="020B0604020202020204" pitchFamily="34" charset="0"/>
              </a:rPr>
              <a:t>Who can access, complete and submit the </a:t>
            </a:r>
            <a:br>
              <a:rPr lang="en-GB" sz="3000" b="1" dirty="0">
                <a:latin typeface="Arial" panose="020B0604020202020204" pitchFamily="34" charset="0"/>
                <a:cs typeface="Arial" panose="020B0604020202020204" pitchFamily="34" charset="0"/>
              </a:rPr>
            </a:br>
            <a:r>
              <a:rPr lang="en-GB" sz="3000" b="1" dirty="0">
                <a:latin typeface="Arial" panose="020B0604020202020204" pitchFamily="34" charset="0"/>
                <a:cs typeface="Arial" panose="020B0604020202020204" pitchFamily="34" charset="0"/>
              </a:rPr>
              <a:t>Annual Return?</a:t>
            </a:r>
            <a:endParaRPr lang="en-GB" sz="3000" dirty="0"/>
          </a:p>
        </p:txBody>
      </p:sp>
      <p:sp>
        <p:nvSpPr>
          <p:cNvPr id="3" name="Content Placeholder 2">
            <a:extLst>
              <a:ext uri="{FF2B5EF4-FFF2-40B4-BE49-F238E27FC236}">
                <a16:creationId xmlns:a16="http://schemas.microsoft.com/office/drawing/2014/main" id="{AE44799E-FB1B-7A93-BFDE-8FDB008AB9BF}"/>
              </a:ext>
            </a:extLst>
          </p:cNvPr>
          <p:cNvSpPr>
            <a:spLocks noGrp="1"/>
          </p:cNvSpPr>
          <p:nvPr>
            <p:ph idx="1"/>
          </p:nvPr>
        </p:nvSpPr>
        <p:spPr/>
        <p:txBody>
          <a:bodyPr>
            <a:normAutofit/>
          </a:bodyPr>
          <a:lstStyle/>
          <a:p>
            <a:pPr marL="453600" indent="-453600" algn="l">
              <a:buFont typeface="Arial" panose="020B0604020202020204" pitchFamily="34" charset="0"/>
              <a:buChar char="•"/>
            </a:pPr>
            <a:r>
              <a:rPr lang="en-GB" sz="2000" dirty="0">
                <a:solidFill>
                  <a:schemeClr val="tx1"/>
                </a:solidFill>
                <a:latin typeface="Arial" panose="020B0604020202020204" pitchFamily="34" charset="0"/>
                <a:cs typeface="Arial" panose="020B0604020202020204" pitchFamily="34" charset="0"/>
              </a:rPr>
              <a:t>The Annual Return is accessible via your personal CIW Online Account.</a:t>
            </a:r>
          </a:p>
          <a:p>
            <a:pPr marL="453600" indent="-453600" algn="l">
              <a:buFont typeface="Arial" panose="020B0604020202020204" pitchFamily="34" charset="0"/>
              <a:buChar char="•"/>
            </a:pPr>
            <a:r>
              <a:rPr lang="en-GB" sz="2000" dirty="0">
                <a:solidFill>
                  <a:schemeClr val="tx1"/>
                </a:solidFill>
                <a:latin typeface="Arial" panose="020B0604020202020204" pitchFamily="34" charset="0"/>
                <a:cs typeface="Arial" panose="020B0604020202020204" pitchFamily="34" charset="0"/>
              </a:rPr>
              <a:t>Your </a:t>
            </a:r>
            <a:r>
              <a:rPr lang="en-GB" sz="2000" u="sng" dirty="0">
                <a:solidFill>
                  <a:schemeClr val="tx1"/>
                </a:solidFill>
                <a:latin typeface="Arial" panose="020B0604020202020204" pitchFamily="34" charset="0"/>
                <a:cs typeface="Arial" panose="020B0604020202020204" pitchFamily="34" charset="0"/>
              </a:rPr>
              <a:t>role</a:t>
            </a:r>
            <a:r>
              <a:rPr lang="en-GB" sz="2000" dirty="0">
                <a:solidFill>
                  <a:schemeClr val="tx1"/>
                </a:solidFill>
                <a:latin typeface="Arial" panose="020B0604020202020204" pitchFamily="34" charset="0"/>
                <a:cs typeface="Arial" panose="020B0604020202020204" pitchFamily="34" charset="0"/>
              </a:rPr>
              <a:t> and </a:t>
            </a:r>
            <a:r>
              <a:rPr lang="en-GB" sz="2000" u="sng" dirty="0">
                <a:solidFill>
                  <a:schemeClr val="tx1"/>
                </a:solidFill>
                <a:latin typeface="Arial" panose="020B0604020202020204" pitchFamily="34" charset="0"/>
                <a:cs typeface="Arial" panose="020B0604020202020204" pitchFamily="34" charset="0"/>
              </a:rPr>
              <a:t>access level</a:t>
            </a:r>
            <a:r>
              <a:rPr lang="en-GB" sz="2000" dirty="0">
                <a:solidFill>
                  <a:schemeClr val="tx1"/>
                </a:solidFill>
                <a:latin typeface="Arial" panose="020B0604020202020204" pitchFamily="34" charset="0"/>
                <a:cs typeface="Arial" panose="020B0604020202020204" pitchFamily="34" charset="0"/>
              </a:rPr>
              <a:t> will determine which sections you can / can’t complete.</a:t>
            </a:r>
            <a:endParaRPr lang="en-GB" sz="2000" dirty="0"/>
          </a:p>
        </p:txBody>
      </p:sp>
      <p:graphicFrame>
        <p:nvGraphicFramePr>
          <p:cNvPr id="4" name="Table 5">
            <a:extLst>
              <a:ext uri="{FF2B5EF4-FFF2-40B4-BE49-F238E27FC236}">
                <a16:creationId xmlns:a16="http://schemas.microsoft.com/office/drawing/2014/main" id="{6CE423E8-269B-D4C8-D6B8-60278887B318}"/>
              </a:ext>
            </a:extLst>
          </p:cNvPr>
          <p:cNvGraphicFramePr>
            <a:graphicFrameLocks noGrp="1"/>
          </p:cNvGraphicFramePr>
          <p:nvPr>
            <p:extLst>
              <p:ext uri="{D42A27DB-BD31-4B8C-83A1-F6EECF244321}">
                <p14:modId xmlns:p14="http://schemas.microsoft.com/office/powerpoint/2010/main" val="960812237"/>
              </p:ext>
            </p:extLst>
          </p:nvPr>
        </p:nvGraphicFramePr>
        <p:xfrm>
          <a:off x="2010085" y="3075940"/>
          <a:ext cx="8171829" cy="3235960"/>
        </p:xfrm>
        <a:graphic>
          <a:graphicData uri="http://schemas.openxmlformats.org/drawingml/2006/table">
            <a:tbl>
              <a:tblPr firstRow="1" bandRow="1">
                <a:tableStyleId>{F5AB1C69-6EDB-4FF4-983F-18BD219EF322}</a:tableStyleId>
              </a:tblPr>
              <a:tblGrid>
                <a:gridCol w="2410681">
                  <a:extLst>
                    <a:ext uri="{9D8B030D-6E8A-4147-A177-3AD203B41FA5}">
                      <a16:colId xmlns:a16="http://schemas.microsoft.com/office/drawing/2014/main" val="164021293"/>
                    </a:ext>
                  </a:extLst>
                </a:gridCol>
                <a:gridCol w="1728192">
                  <a:extLst>
                    <a:ext uri="{9D8B030D-6E8A-4147-A177-3AD203B41FA5}">
                      <a16:colId xmlns:a16="http://schemas.microsoft.com/office/drawing/2014/main" val="3954630288"/>
                    </a:ext>
                  </a:extLst>
                </a:gridCol>
                <a:gridCol w="4032956">
                  <a:extLst>
                    <a:ext uri="{9D8B030D-6E8A-4147-A177-3AD203B41FA5}">
                      <a16:colId xmlns:a16="http://schemas.microsoft.com/office/drawing/2014/main" val="336080462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Arial" panose="020B0604020202020204" pitchFamily="34" charset="0"/>
                          <a:cs typeface="Arial" panose="020B0604020202020204" pitchFamily="34" charset="0"/>
                        </a:rPr>
                        <a:t>Role Type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Arial" panose="020B0604020202020204" pitchFamily="34" charset="0"/>
                          <a:cs typeface="Arial" panose="020B0604020202020204" pitchFamily="34" charset="0"/>
                        </a:rPr>
                        <a:t>Access Level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tx1"/>
                          </a:solidFill>
                          <a:latin typeface="Arial" panose="020B0604020202020204" pitchFamily="34" charset="0"/>
                          <a:ea typeface="+mn-ea"/>
                          <a:cs typeface="Arial" panose="020B0604020202020204" pitchFamily="34" charset="0"/>
                        </a:rPr>
                        <a:t>This user has ... </a:t>
                      </a:r>
                    </a:p>
                  </a:txBody>
                  <a:tcPr/>
                </a:tc>
                <a:extLst>
                  <a:ext uri="{0D108BD9-81ED-4DB2-BD59-A6C34878D82A}">
                    <a16:rowId xmlns:a16="http://schemas.microsoft.com/office/drawing/2014/main" val="37360607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latin typeface="Arial" panose="020B0604020202020204" pitchFamily="34" charset="0"/>
                          <a:cs typeface="Arial" panose="020B0604020202020204" pitchFamily="34" charset="0"/>
                        </a:rPr>
                        <a:t>Organisation Officer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latin typeface="Arial" panose="020B0604020202020204" pitchFamily="34" charset="0"/>
                          <a:cs typeface="Arial" panose="020B0604020202020204" pitchFamily="34" charset="0"/>
                        </a:rPr>
                        <a:t>or</a:t>
                      </a:r>
                      <a:br>
                        <a:rPr lang="en-GB" sz="1600" b="0" dirty="0">
                          <a:latin typeface="Arial" panose="020B0604020202020204" pitchFamily="34" charset="0"/>
                          <a:cs typeface="Arial" panose="020B0604020202020204" pitchFamily="34" charset="0"/>
                        </a:rPr>
                      </a:br>
                      <a:r>
                        <a:rPr lang="en-GB" sz="1600" b="0" dirty="0">
                          <a:latin typeface="Arial" panose="020B0604020202020204" pitchFamily="34" charset="0"/>
                          <a:cs typeface="Arial" panose="020B0604020202020204" pitchFamily="34" charset="0"/>
                        </a:rPr>
                        <a:t>Responsible Individual</a:t>
                      </a:r>
                    </a:p>
                    <a:p>
                      <a:endParaRPr lang="en-GB" sz="1600"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Activated Account</a:t>
                      </a:r>
                    </a:p>
                    <a:p>
                      <a:pPr algn="ctr"/>
                      <a:endParaRPr lang="en-GB" sz="1600" dirty="0"/>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u="sng" dirty="0">
                          <a:latin typeface="Arial" panose="020B0604020202020204" pitchFamily="34" charset="0"/>
                          <a:cs typeface="Arial" panose="020B0604020202020204" pitchFamily="34" charset="0"/>
                        </a:rPr>
                        <a:t>Full access</a:t>
                      </a:r>
                      <a:r>
                        <a:rPr lang="en-GB" sz="1600" dirty="0">
                          <a:latin typeface="Arial" panose="020B0604020202020204" pitchFamily="34" charset="0"/>
                          <a:cs typeface="Arial" panose="020B0604020202020204" pitchFamily="34" charset="0"/>
                        </a:rPr>
                        <a:t> to all sections of the Annual Return.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u="sng" dirty="0">
                          <a:latin typeface="Arial" panose="020B0604020202020204" pitchFamily="34" charset="0"/>
                          <a:cs typeface="Arial" panose="020B0604020202020204" pitchFamily="34" charset="0"/>
                        </a:rPr>
                        <a:t>Full access</a:t>
                      </a:r>
                      <a:r>
                        <a:rPr lang="en-GB" sz="1600" dirty="0">
                          <a:latin typeface="Arial" panose="020B0604020202020204" pitchFamily="34" charset="0"/>
                          <a:cs typeface="Arial" panose="020B0604020202020204" pitchFamily="34" charset="0"/>
                        </a:rPr>
                        <a:t> to all associated online transactions.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p>
                  </a:txBody>
                  <a:tcPr/>
                </a:tc>
                <a:extLst>
                  <a:ext uri="{0D108BD9-81ED-4DB2-BD59-A6C34878D82A}">
                    <a16:rowId xmlns:a16="http://schemas.microsoft.com/office/drawing/2014/main" val="18308031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latin typeface="Arial" panose="020B0604020202020204" pitchFamily="34" charset="0"/>
                          <a:cs typeface="Arial" panose="020B0604020202020204" pitchFamily="34" charset="0"/>
                        </a:rPr>
                        <a:t>Online Assistant</a:t>
                      </a:r>
                    </a:p>
                  </a:txBody>
                  <a:tcPr>
                    <a:solidFill>
                      <a:schemeClr val="accent5">
                        <a:lumMod val="20000"/>
                        <a:lumOff val="80000"/>
                      </a:schemeClr>
                    </a:solidFill>
                  </a:tcPr>
                </a:tc>
                <a:tc>
                  <a:txBody>
                    <a:bodyPr/>
                    <a:lstStyle/>
                    <a:p>
                      <a:pPr algn="ctr"/>
                      <a:endParaRPr lang="en-GB" sz="1600" dirty="0">
                        <a:latin typeface="Arial" panose="020B060402020202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a:p>
                      <a:pPr algn="ctr"/>
                      <a:r>
                        <a:rPr lang="en-GB" sz="1600" dirty="0">
                          <a:latin typeface="Arial" panose="020B0604020202020204" pitchFamily="34" charset="0"/>
                          <a:cs typeface="Arial" panose="020B0604020202020204" pitchFamily="34" charset="0"/>
                        </a:rPr>
                        <a:t>N/A</a:t>
                      </a:r>
                    </a:p>
                  </a:txBody>
                  <a:tcPr>
                    <a:solidFill>
                      <a:schemeClr val="accent5">
                        <a:lumMod val="20000"/>
                        <a:lumOff val="8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u="sng" dirty="0">
                          <a:solidFill>
                            <a:schemeClr val="tx1"/>
                          </a:solidFill>
                          <a:latin typeface="Arial" panose="020B0604020202020204" pitchFamily="34" charset="0"/>
                          <a:cs typeface="Arial" panose="020B0604020202020204" pitchFamily="34" charset="0"/>
                        </a:rPr>
                        <a:t>Limited access</a:t>
                      </a:r>
                      <a:r>
                        <a:rPr lang="en-GB" sz="1600" dirty="0">
                          <a:solidFill>
                            <a:schemeClr val="tx1"/>
                          </a:solidFill>
                          <a:latin typeface="Arial" panose="020B0604020202020204" pitchFamily="34" charset="0"/>
                          <a:cs typeface="Arial" panose="020B0604020202020204" pitchFamily="34" charset="0"/>
                        </a:rPr>
                        <a:t> to enter information into certain sections of the Annual Return.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chemeClr val="tx1"/>
                          </a:solidFill>
                          <a:latin typeface="Arial" panose="020B0604020202020204" pitchFamily="34" charset="0"/>
                          <a:cs typeface="Arial" panose="020B0604020202020204" pitchFamily="34" charset="0"/>
                        </a:rPr>
                        <a:t>Unable to complete ‘Declarations’.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chemeClr val="tx1"/>
                          </a:solidFill>
                          <a:latin typeface="Arial" panose="020B0604020202020204" pitchFamily="34" charset="0"/>
                          <a:cs typeface="Arial" panose="020B0604020202020204" pitchFamily="34" charset="0"/>
                        </a:rPr>
                        <a:t>Limited access to associated online transactions.</a:t>
                      </a:r>
                    </a:p>
                    <a:p>
                      <a:endParaRPr lang="en-GB" sz="1600" dirty="0"/>
                    </a:p>
                  </a:txBody>
                  <a:tcPr>
                    <a:solidFill>
                      <a:schemeClr val="accent5">
                        <a:lumMod val="20000"/>
                        <a:lumOff val="80000"/>
                      </a:schemeClr>
                    </a:solidFill>
                  </a:tcPr>
                </a:tc>
                <a:extLst>
                  <a:ext uri="{0D108BD9-81ED-4DB2-BD59-A6C34878D82A}">
                    <a16:rowId xmlns:a16="http://schemas.microsoft.com/office/drawing/2014/main" val="4086550261"/>
                  </a:ext>
                </a:extLst>
              </a:tr>
            </a:tbl>
          </a:graphicData>
        </a:graphic>
      </p:graphicFrame>
    </p:spTree>
    <p:extLst>
      <p:ext uri="{BB962C8B-B14F-4D97-AF65-F5344CB8AC3E}">
        <p14:creationId xmlns:p14="http://schemas.microsoft.com/office/powerpoint/2010/main" val="217629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FD5D-6AA0-C304-2262-2F38530FAF36}"/>
              </a:ext>
            </a:extLst>
          </p:cNvPr>
          <p:cNvSpPr>
            <a:spLocks noGrp="1"/>
          </p:cNvSpPr>
          <p:nvPr>
            <p:ph type="title"/>
          </p:nvPr>
        </p:nvSpPr>
        <p:spPr/>
        <p:txBody>
          <a:bodyPr/>
          <a:lstStyle/>
          <a:p>
            <a:r>
              <a:rPr lang="en-GB" sz="4400" b="1" kern="0" dirty="0">
                <a:effectLst/>
                <a:latin typeface="Arial" panose="020B0604020202020204" pitchFamily="34" charset="0"/>
                <a:ea typeface="Times New Roman" panose="02020603050405020304" pitchFamily="18" charset="0"/>
                <a:cs typeface="Times New Roman" panose="02020603050405020304" pitchFamily="18" charset="0"/>
              </a:rPr>
              <a:t>Annual Return preparation</a:t>
            </a:r>
            <a:endParaRPr lang="en-GB" dirty="0"/>
          </a:p>
        </p:txBody>
      </p:sp>
      <p:sp>
        <p:nvSpPr>
          <p:cNvPr id="3" name="Content Placeholder 2">
            <a:extLst>
              <a:ext uri="{FF2B5EF4-FFF2-40B4-BE49-F238E27FC236}">
                <a16:creationId xmlns:a16="http://schemas.microsoft.com/office/drawing/2014/main" id="{7AB6928D-5680-9DEC-3EB7-AABD2161F41D}"/>
              </a:ext>
            </a:extLst>
          </p:cNvPr>
          <p:cNvSpPr>
            <a:spLocks noGrp="1"/>
          </p:cNvSpPr>
          <p:nvPr>
            <p:ph idx="1"/>
          </p:nvPr>
        </p:nvSpPr>
        <p:spPr/>
        <p:txBody>
          <a:bodyPr>
            <a:normAutofit fontScale="85000" lnSpcReduction="20000"/>
          </a:bodyPr>
          <a:lstStyle/>
          <a:p>
            <a:pPr algn="l"/>
            <a:r>
              <a:rPr lang="en-GB" sz="2800" dirty="0">
                <a:solidFill>
                  <a:schemeClr val="tx1"/>
                </a:solidFill>
                <a:latin typeface="Arial" panose="020B0604020202020204" pitchFamily="34" charset="0"/>
                <a:cs typeface="Arial" panose="020B0604020202020204" pitchFamily="34" charset="0"/>
              </a:rPr>
              <a:t>To help you prepare for the Annual Return we would suggest: </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457200" indent="-457200" algn="l">
              <a:buFont typeface="+mj-lt"/>
              <a:buAutoNum type="arabicPeriod"/>
            </a:pPr>
            <a:r>
              <a:rPr lang="en-GB" sz="2800" u="sng" dirty="0">
                <a:solidFill>
                  <a:schemeClr val="tx1"/>
                </a:solidFill>
                <a:latin typeface="Arial" panose="020B0604020202020204" pitchFamily="34" charset="0"/>
                <a:cs typeface="Arial" panose="020B0604020202020204" pitchFamily="34" charset="0"/>
              </a:rPr>
              <a:t>Review</a:t>
            </a:r>
            <a:r>
              <a:rPr lang="en-GB" sz="2800" dirty="0">
                <a:solidFill>
                  <a:schemeClr val="tx1"/>
                </a:solidFill>
                <a:latin typeface="Arial" panose="020B0604020202020204" pitchFamily="34" charset="0"/>
                <a:cs typeface="Arial" panose="020B0604020202020204" pitchFamily="34" charset="0"/>
              </a:rPr>
              <a:t> the Annual Return </a:t>
            </a:r>
            <a:r>
              <a:rPr lang="en-GB" sz="2800" u="sng" dirty="0">
                <a:solidFill>
                  <a:schemeClr val="tx1"/>
                </a:solidFill>
                <a:latin typeface="Arial" panose="020B0604020202020204" pitchFamily="34" charset="0"/>
                <a:cs typeface="Arial" panose="020B0604020202020204" pitchFamily="34" charset="0"/>
              </a:rPr>
              <a:t>guidance</a:t>
            </a:r>
            <a:r>
              <a:rPr lang="en-GB" sz="2800" dirty="0">
                <a:solidFill>
                  <a:schemeClr val="tx1"/>
                </a:solidFill>
                <a:latin typeface="Arial" panose="020B0604020202020204" pitchFamily="34" charset="0"/>
                <a:cs typeface="Arial" panose="020B0604020202020204" pitchFamily="34" charset="0"/>
              </a:rPr>
              <a:t> pages and accompanying documents/videos accessible via the CIW website so that you understand what information you will need add to your return and how to enter it.  </a:t>
            </a:r>
            <a:br>
              <a:rPr lang="en-GB" sz="2800" dirty="0">
                <a:solidFill>
                  <a:schemeClr val="tx1"/>
                </a:solidFill>
                <a:latin typeface="Arial" panose="020B0604020202020204" pitchFamily="34" charset="0"/>
                <a:cs typeface="Arial" panose="020B0604020202020204" pitchFamily="34" charset="0"/>
              </a:rPr>
            </a:br>
            <a:r>
              <a:rPr lang="en-GB" sz="2800" dirty="0">
                <a:solidFill>
                  <a:schemeClr val="tx1"/>
                </a:solidFill>
                <a:latin typeface="Arial" panose="020B0604020202020204" pitchFamily="34" charset="0"/>
                <a:cs typeface="Arial" panose="020B0604020202020204" pitchFamily="34" charset="0"/>
                <a:hlinkClick r:id="rId2"/>
              </a:rPr>
              <a:t>https://www.careinspectorate.wales/submitting-annual-returns</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457200" indent="-457200" algn="l">
              <a:buFont typeface="+mj-lt"/>
              <a:buAutoNum type="arabicPeriod"/>
            </a:pPr>
            <a:r>
              <a:rPr lang="en-GB" sz="2800" dirty="0">
                <a:solidFill>
                  <a:schemeClr val="tx1"/>
                </a:solidFill>
                <a:latin typeface="Arial" panose="020B0604020202020204" pitchFamily="34" charset="0"/>
                <a:cs typeface="Arial" panose="020B0604020202020204" pitchFamily="34" charset="0"/>
              </a:rPr>
              <a:t>Ensure all the </a:t>
            </a:r>
            <a:r>
              <a:rPr lang="en-GB" sz="2800" u="sng" dirty="0">
                <a:solidFill>
                  <a:schemeClr val="tx1"/>
                </a:solidFill>
                <a:latin typeface="Arial" panose="020B0604020202020204" pitchFamily="34" charset="0"/>
                <a:cs typeface="Arial" panose="020B0604020202020204" pitchFamily="34" charset="0"/>
              </a:rPr>
              <a:t>relevant people</a:t>
            </a:r>
            <a:r>
              <a:rPr lang="en-GB" sz="2800" dirty="0">
                <a:solidFill>
                  <a:schemeClr val="tx1"/>
                </a:solidFill>
                <a:latin typeface="Arial" panose="020B0604020202020204" pitchFamily="34" charset="0"/>
                <a:cs typeface="Arial" panose="020B0604020202020204" pitchFamily="34" charset="0"/>
              </a:rPr>
              <a:t> associated to your provider/service have the correct </a:t>
            </a:r>
            <a:r>
              <a:rPr lang="en-GB" sz="2800" u="sng" dirty="0">
                <a:solidFill>
                  <a:schemeClr val="tx1"/>
                </a:solidFill>
                <a:latin typeface="Arial" panose="020B0604020202020204" pitchFamily="34" charset="0"/>
                <a:cs typeface="Arial" panose="020B0604020202020204" pitchFamily="34" charset="0"/>
              </a:rPr>
              <a:t>access to CIW Online</a:t>
            </a:r>
            <a:r>
              <a:rPr lang="en-GB" sz="2800" dirty="0">
                <a:solidFill>
                  <a:schemeClr val="tx1"/>
                </a:solidFill>
                <a:latin typeface="Arial" panose="020B0604020202020204" pitchFamily="34" charset="0"/>
                <a:cs typeface="Arial" panose="020B0604020202020204" pitchFamily="34" charset="0"/>
              </a:rPr>
              <a:t> so they can complete the form. </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457200" indent="-457200" algn="l">
              <a:buFont typeface="+mj-lt"/>
              <a:buAutoNum type="arabicPeriod"/>
            </a:pPr>
            <a:r>
              <a:rPr lang="en-GB" sz="2800" dirty="0">
                <a:solidFill>
                  <a:schemeClr val="tx1"/>
                </a:solidFill>
                <a:latin typeface="Arial" panose="020B0604020202020204" pitchFamily="34" charset="0"/>
                <a:cs typeface="Arial" panose="020B0604020202020204" pitchFamily="34" charset="0"/>
              </a:rPr>
              <a:t>Ensure that all </a:t>
            </a:r>
            <a:r>
              <a:rPr lang="en-GB" sz="2800" u="sng" dirty="0">
                <a:solidFill>
                  <a:schemeClr val="tx1"/>
                </a:solidFill>
                <a:latin typeface="Arial" panose="020B0604020202020204" pitchFamily="34" charset="0"/>
                <a:cs typeface="Arial" panose="020B0604020202020204" pitchFamily="34" charset="0"/>
              </a:rPr>
              <a:t>information held by CIW about your provider</a:t>
            </a:r>
            <a:r>
              <a:rPr lang="en-GB" sz="2800" dirty="0">
                <a:solidFill>
                  <a:schemeClr val="tx1"/>
                </a:solidFill>
                <a:latin typeface="Arial" panose="020B0604020202020204" pitchFamily="34" charset="0"/>
                <a:cs typeface="Arial" panose="020B0604020202020204" pitchFamily="34" charset="0"/>
              </a:rPr>
              <a:t> and its associated </a:t>
            </a:r>
            <a:r>
              <a:rPr lang="en-GB" sz="2800" u="sng" dirty="0">
                <a:solidFill>
                  <a:schemeClr val="tx1"/>
                </a:solidFill>
                <a:latin typeface="Arial" panose="020B0604020202020204" pitchFamily="34" charset="0"/>
                <a:cs typeface="Arial" panose="020B0604020202020204" pitchFamily="34" charset="0"/>
              </a:rPr>
              <a:t>services</a:t>
            </a:r>
            <a:r>
              <a:rPr lang="en-GB" sz="2800" dirty="0">
                <a:solidFill>
                  <a:schemeClr val="tx1"/>
                </a:solidFill>
                <a:latin typeface="Arial" panose="020B0604020202020204" pitchFamily="34" charset="0"/>
                <a:cs typeface="Arial" panose="020B0604020202020204" pitchFamily="34" charset="0"/>
              </a:rPr>
              <a:t> is </a:t>
            </a:r>
            <a:r>
              <a:rPr lang="en-GB" sz="2800" u="sng" dirty="0">
                <a:solidFill>
                  <a:schemeClr val="tx1"/>
                </a:solidFill>
                <a:latin typeface="Arial" panose="020B0604020202020204" pitchFamily="34" charset="0"/>
                <a:cs typeface="Arial" panose="020B0604020202020204" pitchFamily="34" charset="0"/>
              </a:rPr>
              <a:t>accurate</a:t>
            </a:r>
            <a:r>
              <a:rPr lang="en-GB" sz="2800" dirty="0">
                <a:solidFill>
                  <a:schemeClr val="tx1"/>
                </a:solidFill>
                <a:latin typeface="Arial" panose="020B0604020202020204" pitchFamily="34" charset="0"/>
                <a:cs typeface="Arial" panose="020B0604020202020204" pitchFamily="34" charset="0"/>
              </a:rPr>
              <a:t>, so that you can quickly complete a number of sections.</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GB" sz="2800" dirty="0">
              <a:solidFill>
                <a:schemeClr val="tx1"/>
              </a:solidFill>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081585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C1A7-D6E6-A80D-D984-2FD78FF63589}"/>
              </a:ext>
            </a:extLst>
          </p:cNvPr>
          <p:cNvSpPr>
            <a:spLocks noGrp="1"/>
          </p:cNvSpPr>
          <p:nvPr>
            <p:ph type="title"/>
          </p:nvPr>
        </p:nvSpPr>
        <p:spPr/>
        <p:txBody>
          <a:bodyPr/>
          <a:lstStyle/>
          <a:p>
            <a:r>
              <a:rPr lang="en-GB" sz="4400" b="1" kern="0" dirty="0">
                <a:effectLst/>
                <a:latin typeface="Arial" panose="020B0604020202020204" pitchFamily="34" charset="0"/>
                <a:ea typeface="Times New Roman" panose="02020603050405020304" pitchFamily="18" charset="0"/>
                <a:cs typeface="Times New Roman" panose="02020603050405020304" pitchFamily="18" charset="0"/>
              </a:rPr>
              <a:t>Annual Return preparation</a:t>
            </a:r>
            <a:endParaRPr lang="en-GB" dirty="0"/>
          </a:p>
        </p:txBody>
      </p:sp>
      <p:sp>
        <p:nvSpPr>
          <p:cNvPr id="3" name="Content Placeholder 2">
            <a:extLst>
              <a:ext uri="{FF2B5EF4-FFF2-40B4-BE49-F238E27FC236}">
                <a16:creationId xmlns:a16="http://schemas.microsoft.com/office/drawing/2014/main" id="{9066C8DD-81C2-0F3A-9996-3C4E84FAA105}"/>
              </a:ext>
            </a:extLst>
          </p:cNvPr>
          <p:cNvSpPr>
            <a:spLocks noGrp="1"/>
          </p:cNvSpPr>
          <p:nvPr>
            <p:ph idx="1"/>
          </p:nvPr>
        </p:nvSpPr>
        <p:spPr/>
        <p:txBody>
          <a:bodyPr>
            <a:normAutofit fontScale="85000" lnSpcReduction="20000"/>
          </a:bodyPr>
          <a:lstStyle/>
          <a:p>
            <a:pPr marL="0" indent="0" algn="l">
              <a:buNone/>
            </a:pPr>
            <a:r>
              <a:rPr lang="en-GB" sz="1800" dirty="0">
                <a:solidFill>
                  <a:schemeClr val="tx1"/>
                </a:solidFill>
                <a:latin typeface="Arial" panose="020B0604020202020204" pitchFamily="34" charset="0"/>
                <a:cs typeface="Arial" panose="020B0604020202020204" pitchFamily="34" charset="0"/>
              </a:rPr>
              <a:t>Information you can check in advance of the Annual Return to ensure it is correct (and update if necessary) includes:</a:t>
            </a:r>
          </a:p>
          <a:p>
            <a:pPr algn="l"/>
            <a:endParaRPr lang="en-GB" sz="1800" dirty="0">
              <a:solidFill>
                <a:schemeClr val="tx1"/>
              </a:solidFill>
              <a:latin typeface="Arial" panose="020B0604020202020204" pitchFamily="34" charset="0"/>
              <a:cs typeface="Arial" panose="020B0604020202020204" pitchFamily="34" charset="0"/>
            </a:endParaRPr>
          </a:p>
          <a:p>
            <a:pPr algn="l"/>
            <a:r>
              <a:rPr lang="en-GB" sz="1500" b="1" dirty="0">
                <a:solidFill>
                  <a:schemeClr val="tx1"/>
                </a:solidFill>
                <a:latin typeface="Arial" panose="020B0604020202020204" pitchFamily="34" charset="0"/>
                <a:cs typeface="Arial" panose="020B0604020202020204" pitchFamily="34" charset="0"/>
              </a:rPr>
              <a:t>Provider information including:</a:t>
            </a:r>
          </a:p>
          <a:p>
            <a:pPr marL="742950" lvl="1" indent="-28575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Provider name and address</a:t>
            </a:r>
          </a:p>
          <a:p>
            <a:pPr marL="742950" lvl="1" indent="-28575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Legal entity </a:t>
            </a:r>
          </a:p>
          <a:p>
            <a:pPr marL="742950" lvl="1" indent="-28575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People associated to the provider e.g. directors, company secretaries etc. </a:t>
            </a:r>
          </a:p>
          <a:p>
            <a:pPr marL="742950" lvl="1" indent="-28575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Provider contact and language preferences e.g. contact telephone number etc. </a:t>
            </a:r>
          </a:p>
          <a:p>
            <a:pPr marL="742950" lvl="1" indent="-28575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Associated services </a:t>
            </a:r>
          </a:p>
          <a:p>
            <a:pPr lvl="1" algn="l"/>
            <a:endParaRPr lang="en-GB" sz="1500" dirty="0">
              <a:solidFill>
                <a:schemeClr val="tx1"/>
              </a:solidFill>
              <a:latin typeface="Arial" panose="020B0604020202020204" pitchFamily="34" charset="0"/>
              <a:cs typeface="Arial" panose="020B0604020202020204" pitchFamily="34" charset="0"/>
            </a:endParaRPr>
          </a:p>
          <a:p>
            <a:pPr algn="l"/>
            <a:r>
              <a:rPr lang="en-GB" sz="1500" b="1" dirty="0">
                <a:solidFill>
                  <a:schemeClr val="tx1"/>
                </a:solidFill>
                <a:latin typeface="Arial" panose="020B0604020202020204" pitchFamily="34" charset="0"/>
                <a:cs typeface="Arial" panose="020B0604020202020204" pitchFamily="34" charset="0"/>
              </a:rPr>
              <a:t>Service(s) information including:</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Service name </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Service Address (certain service types only)</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People associated to the service e.g. Responsible Individuals and Managers</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Service contact and language preferences e.g. contact telephone numbers etc. </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Conditions of registration e.g. maximum capacity</a:t>
            </a:r>
          </a:p>
          <a:p>
            <a:pPr marL="800100" lvl="1" indent="-342900" algn="l">
              <a:buFont typeface="Arial" panose="020B0604020202020204" pitchFamily="34" charset="0"/>
              <a:buChar char="•"/>
            </a:pPr>
            <a:r>
              <a:rPr lang="en-GB" sz="1500" dirty="0">
                <a:solidFill>
                  <a:schemeClr val="tx1"/>
                </a:solidFill>
                <a:latin typeface="Arial" panose="020B0604020202020204" pitchFamily="34" charset="0"/>
                <a:cs typeface="Arial" panose="020B0604020202020204" pitchFamily="34" charset="0"/>
              </a:rPr>
              <a:t>Most up to date Statement of Purpose</a:t>
            </a:r>
          </a:p>
          <a:p>
            <a:pPr lvl="1" algn="l"/>
            <a:endParaRPr lang="en-GB" sz="1500" b="1" dirty="0">
              <a:solidFill>
                <a:schemeClr val="tx1"/>
              </a:solidFill>
              <a:latin typeface="Arial" panose="020B0604020202020204" pitchFamily="34" charset="0"/>
              <a:cs typeface="Arial" panose="020B0604020202020204" pitchFamily="34" charset="0"/>
            </a:endParaRPr>
          </a:p>
          <a:p>
            <a:pPr marL="0" indent="0" algn="l">
              <a:buNone/>
            </a:pPr>
            <a:r>
              <a:rPr lang="en-GB" sz="1700" b="1" dirty="0">
                <a:solidFill>
                  <a:schemeClr val="tx1"/>
                </a:solidFill>
                <a:latin typeface="Arial" panose="020B0604020202020204" pitchFamily="34" charset="0"/>
                <a:cs typeface="Arial" panose="020B0604020202020204" pitchFamily="34" charset="0"/>
              </a:rPr>
              <a:t>Important: </a:t>
            </a:r>
            <a:r>
              <a:rPr lang="en-GB" sz="1700" dirty="0">
                <a:solidFill>
                  <a:schemeClr val="tx1"/>
                </a:solidFill>
                <a:latin typeface="Arial" panose="020B0604020202020204" pitchFamily="34" charset="0"/>
                <a:cs typeface="Arial" panose="020B0604020202020204" pitchFamily="34" charset="0"/>
              </a:rPr>
              <a:t>To review the current information held by CIW please review the ‘Provider Details’ / Service Details’ via your CIW Online Account.</a:t>
            </a:r>
          </a:p>
        </p:txBody>
      </p:sp>
    </p:spTree>
    <p:extLst>
      <p:ext uri="{BB962C8B-B14F-4D97-AF65-F5344CB8AC3E}">
        <p14:creationId xmlns:p14="http://schemas.microsoft.com/office/powerpoint/2010/main" val="86781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3C65-F52A-190B-34E4-7B0C44E28DA6}"/>
              </a:ext>
            </a:extLst>
          </p:cNvPr>
          <p:cNvSpPr>
            <a:spLocks noGrp="1"/>
          </p:cNvSpPr>
          <p:nvPr>
            <p:ph type="title"/>
          </p:nvPr>
        </p:nvSpPr>
        <p:spPr/>
        <p:txBody>
          <a:bodyPr>
            <a:normAutofit/>
          </a:bodyPr>
          <a:lstStyle/>
          <a:p>
            <a:r>
              <a:rPr lang="en-GB" sz="3200" b="1" kern="0" dirty="0">
                <a:effectLst/>
                <a:latin typeface="Arial" panose="020B0604020202020204" pitchFamily="34" charset="0"/>
                <a:ea typeface="Times New Roman" panose="02020603050405020304" pitchFamily="18" charset="0"/>
                <a:cs typeface="Times New Roman" panose="02020603050405020304" pitchFamily="18" charset="0"/>
              </a:rPr>
              <a:t>Things to consider when completing the </a:t>
            </a:r>
            <a:br>
              <a:rPr lang="en-GB" sz="3200" b="1" kern="0" dirty="0">
                <a:effectLst/>
                <a:latin typeface="Arial" panose="020B0604020202020204" pitchFamily="34" charset="0"/>
                <a:ea typeface="Times New Roman" panose="02020603050405020304" pitchFamily="18" charset="0"/>
                <a:cs typeface="Times New Roman" panose="02020603050405020304" pitchFamily="18" charset="0"/>
              </a:rPr>
            </a:br>
            <a:r>
              <a:rPr lang="en-GB" sz="3200" b="1" kern="0" dirty="0">
                <a:effectLst/>
                <a:latin typeface="Arial" panose="020B0604020202020204" pitchFamily="34" charset="0"/>
                <a:ea typeface="Times New Roman" panose="02020603050405020304" pitchFamily="18" charset="0"/>
                <a:cs typeface="Times New Roman" panose="02020603050405020304" pitchFamily="18" charset="0"/>
              </a:rPr>
              <a:t>Annual Return</a:t>
            </a:r>
            <a:endParaRPr lang="en-GB" sz="3200" dirty="0"/>
          </a:p>
        </p:txBody>
      </p:sp>
      <p:sp>
        <p:nvSpPr>
          <p:cNvPr id="3" name="Content Placeholder 2">
            <a:extLst>
              <a:ext uri="{FF2B5EF4-FFF2-40B4-BE49-F238E27FC236}">
                <a16:creationId xmlns:a16="http://schemas.microsoft.com/office/drawing/2014/main" id="{C93F333C-A5BD-F429-F346-91EE5526DB45}"/>
              </a:ext>
            </a:extLst>
          </p:cNvPr>
          <p:cNvSpPr>
            <a:spLocks noGrp="1"/>
          </p:cNvSpPr>
          <p:nvPr>
            <p:ph idx="1"/>
          </p:nvPr>
        </p:nvSpPr>
        <p:spPr/>
        <p:txBody>
          <a:bodyPr>
            <a:normAutofit fontScale="62500" lnSpcReduction="20000"/>
          </a:bodyPr>
          <a:lstStyle/>
          <a:p>
            <a:r>
              <a:rPr lang="en-GB" sz="2800" dirty="0">
                <a:solidFill>
                  <a:schemeClr val="tx1"/>
                </a:solidFill>
                <a:latin typeface="Arial" panose="020B0604020202020204" pitchFamily="34" charset="0"/>
                <a:cs typeface="Arial" panose="020B0604020202020204" pitchFamily="34" charset="0"/>
              </a:rPr>
              <a:t>The Annual Return covers the financial year 1</a:t>
            </a:r>
            <a:r>
              <a:rPr lang="en-GB" sz="2800" baseline="30000" dirty="0">
                <a:solidFill>
                  <a:schemeClr val="tx1"/>
                </a:solidFill>
                <a:latin typeface="Arial" panose="020B0604020202020204" pitchFamily="34" charset="0"/>
                <a:cs typeface="Arial" panose="020B0604020202020204" pitchFamily="34" charset="0"/>
              </a:rPr>
              <a:t>st</a:t>
            </a:r>
            <a:r>
              <a:rPr lang="en-GB" sz="2800" dirty="0">
                <a:solidFill>
                  <a:schemeClr val="tx1"/>
                </a:solidFill>
                <a:latin typeface="Arial" panose="020B0604020202020204" pitchFamily="34" charset="0"/>
                <a:cs typeface="Arial" panose="020B0604020202020204" pitchFamily="34" charset="0"/>
              </a:rPr>
              <a:t> April 2022 to 31</a:t>
            </a:r>
            <a:r>
              <a:rPr lang="en-GB" sz="2800" baseline="30000" dirty="0">
                <a:solidFill>
                  <a:schemeClr val="tx1"/>
                </a:solidFill>
                <a:latin typeface="Arial" panose="020B0604020202020204" pitchFamily="34" charset="0"/>
                <a:cs typeface="Arial" panose="020B0604020202020204" pitchFamily="34" charset="0"/>
              </a:rPr>
              <a:t>st</a:t>
            </a:r>
            <a:r>
              <a:rPr lang="en-GB" sz="2800" dirty="0">
                <a:solidFill>
                  <a:schemeClr val="tx1"/>
                </a:solidFill>
                <a:latin typeface="Arial" panose="020B0604020202020204" pitchFamily="34" charset="0"/>
                <a:cs typeface="Arial" panose="020B0604020202020204" pitchFamily="34" charset="0"/>
              </a:rPr>
              <a:t> March 2023. This is referred to throughout the return as ‘the last financial year’.</a:t>
            </a:r>
          </a:p>
          <a:p>
            <a:endParaRPr lang="en-GB" sz="2800" dirty="0">
              <a:solidFill>
                <a:schemeClr val="tx1"/>
              </a:solidFill>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Not all information added to the Annual Return will be published onto the CIW website. Information that will be published is clearly indicated within form. </a:t>
            </a:r>
            <a:br>
              <a:rPr lang="en-GB" sz="2800" dirty="0">
                <a:latin typeface="Arial" panose="020B0604020202020204" pitchFamily="34" charset="0"/>
                <a:cs typeface="Arial" panose="020B0604020202020204" pitchFamily="34" charset="0"/>
              </a:rPr>
            </a:br>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When entering information into ‘free text’ fields be mindful that the information will be published onto the CIW website. Refrain from entering personally identifiable information or language that could be deemed inflammatory.</a:t>
            </a:r>
            <a:br>
              <a:rPr lang="en-GB" sz="2800" dirty="0">
                <a:solidFill>
                  <a:srgbClr val="FF0000"/>
                </a:solidFill>
                <a:latin typeface="Arial" panose="020B0604020202020204" pitchFamily="34" charset="0"/>
                <a:cs typeface="Arial" panose="020B0604020202020204" pitchFamily="34" charset="0"/>
              </a:rPr>
            </a:br>
            <a:endParaRPr lang="en-GB" sz="2800" dirty="0">
              <a:solidFill>
                <a:srgbClr val="FF0000"/>
              </a:solidFill>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If you are un-sure of what information is required for a particular question, use the help icon ‘?’ for more information.</a:t>
            </a:r>
            <a:r>
              <a:rPr lang="en-GB" sz="2800" dirty="0">
                <a:solidFill>
                  <a:srgbClr val="FF0000"/>
                </a:solidFill>
                <a:latin typeface="Arial" panose="020B0604020202020204" pitchFamily="34" charset="0"/>
                <a:cs typeface="Arial" panose="020B0604020202020204" pitchFamily="34" charset="0"/>
              </a:rPr>
              <a:t> </a:t>
            </a:r>
            <a:br>
              <a:rPr lang="en-GB" sz="2800" dirty="0">
                <a:solidFill>
                  <a:srgbClr val="FF0000"/>
                </a:solidFill>
                <a:latin typeface="Arial" panose="020B0604020202020204" pitchFamily="34" charset="0"/>
                <a:cs typeface="Arial" panose="020B0604020202020204" pitchFamily="34" charset="0"/>
              </a:rPr>
            </a:br>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In certain instances you may be signposted to other online transactions to update information. Only those with the relevant access will be able to access these transactions.</a:t>
            </a:r>
            <a:br>
              <a:rPr lang="en-GB" sz="2800" dirty="0">
                <a:latin typeface="Arial" panose="020B0604020202020204" pitchFamily="34" charset="0"/>
                <a:cs typeface="Arial" panose="020B0604020202020204" pitchFamily="34" charset="0"/>
              </a:rPr>
            </a:br>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Multiple users can access the Annual Return at the same time, but cannot access the same service. </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marL="0" indent="0" algn="l">
              <a:buNone/>
            </a:pPr>
            <a:endParaRPr lang="en-GB"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5572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7CF60-C05A-E905-EFF3-743F1247F122}"/>
              </a:ext>
            </a:extLst>
          </p:cNvPr>
          <p:cNvSpPr>
            <a:spLocks noGrp="1"/>
          </p:cNvSpPr>
          <p:nvPr>
            <p:ph type="ctrTitle"/>
          </p:nvPr>
        </p:nvSpPr>
        <p:spPr/>
        <p:txBody>
          <a:bodyPr>
            <a:normAutofit/>
          </a:bodyPr>
          <a:lstStyle/>
          <a:p>
            <a:r>
              <a:rPr lang="en-GB" sz="5400" b="1" kern="0" dirty="0">
                <a:effectLst/>
                <a:latin typeface="Arial" panose="020B0604020202020204" pitchFamily="34" charset="0"/>
                <a:ea typeface="Times New Roman" panose="02020603050405020304" pitchFamily="18" charset="0"/>
                <a:cs typeface="Times New Roman" panose="02020603050405020304" pitchFamily="18" charset="0"/>
              </a:rPr>
              <a:t>Annual Return 2023 demo</a:t>
            </a:r>
            <a:endParaRPr lang="en-GB" sz="5400" dirty="0"/>
          </a:p>
        </p:txBody>
      </p:sp>
      <p:sp>
        <p:nvSpPr>
          <p:cNvPr id="3" name="Subtitle 2">
            <a:extLst>
              <a:ext uri="{FF2B5EF4-FFF2-40B4-BE49-F238E27FC236}">
                <a16:creationId xmlns:a16="http://schemas.microsoft.com/office/drawing/2014/main" id="{94727F41-7C59-0192-69AD-9F89E64666B4}"/>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12778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5.xml.rels>&#65279;<?xml version="1.0" encoding="utf-8"?><Relationships xmlns="http://schemas.openxmlformats.org/package/2006/relationships"><Relationship Type="http://schemas.openxmlformats.org/officeDocument/2006/relationships/customXmlProps" Target="/customXML/itemProps5.xml" Id="Rd3c4172d526e4b2384ade4b889302c76" /></Relationships>
</file>

<file path=customXML/item5.xml><?xml version="1.0" encoding="utf-8"?>
<metadata xmlns="http://www.objective.com/ecm/document/metadata/FF3C5B18883D4E21973B57C2EEED7FD1" version="1.0.0">
  <systemFields>
    <field name="Objective-Id">
      <value order="0">A44597580</value>
    </field>
    <field name="Objective-Title">
      <value order="0">230327-Annual Return 2023 demo slides (E)</value>
    </field>
    <field name="Objective-Description">
      <value order="0"/>
    </field>
    <field name="Objective-CreationStamp">
      <value order="0">2023-03-21T14:23:01Z</value>
    </field>
    <field name="Objective-IsApproved">
      <value order="0">false</value>
    </field>
    <field name="Objective-IsPublished">
      <value order="0">true</value>
    </field>
    <field name="Objective-DatePublished">
      <value order="0">2023-03-21T14:26:36Z</value>
    </field>
    <field name="Objective-ModificationStamp">
      <value order="0">2023-03-27T09:47:42Z</value>
    </field>
    <field name="Objective-Owner">
      <value order="0">Mackintosh, Emma (COOG - CIW - Support Services)</value>
    </field>
    <field name="Objective-Path">
      <value order="0">Objective Global Folder:#Business File Plan:WG Organisational Groups:NEW - Post April 2022 - Chief Operating Officer:Chief Operating Officer (COO) - Care Inspectorate Wales (CIW):1 - Save:# Inspectorate - Care &amp; Social Services Inspectorate Wales (CSSIW):40 Communications:2022-2023:CIW - Events - 2022-2023:08. Annual Return info events March 2023</value>
    </field>
    <field name="Objective-Parent">
      <value order="0">08. Annual Return info events March 2023</value>
    </field>
    <field name="Objective-State">
      <value order="0">Published</value>
    </field>
    <field name="Objective-VersionId">
      <value order="0">vA84833812</value>
    </field>
    <field name="Objective-Version">
      <value order="0">1.0</value>
    </field>
    <field name="Objective-VersionNumber">
      <value order="0">1</value>
    </field>
    <field name="Objective-VersionComment">
      <value order="0">First version</value>
    </field>
    <field name="Objective-FileNumber">
      <value order="0">qA1526294</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5.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lternateThumbnailUrl xmlns="http://schemas.microsoft.com/sharepoint/v3">
      <Url xsi:nil="true"/>
      <Description xsi:nil="true"/>
    </AlternateThumbnailUrl>
    <ImageCreateDate xmlns="http://schemas.microsoft.com/sharepoint/v3" xsi:nil="true"/>
    <Description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Picture" ma:contentTypeID="0x010102001C71CE38F4C7274F9C1CCA9677BEC293" ma:contentTypeVersion="13" ma:contentTypeDescription="Upload an image or a photograph." ma:contentTypeScope="" ma:versionID="4c5f0d0d0ba2d18bab79dd342add3c22">
  <xsd:schema xmlns:xsd="http://www.w3.org/2001/XMLSchema" xmlns:xs="http://www.w3.org/2001/XMLSchema" xmlns:p="http://schemas.microsoft.com/office/2006/metadata/properties" xmlns:ns1="http://schemas.microsoft.com/sharepoint/v3" xmlns:ns2="e9ae170d-3c2d-4e62-8bee-19873cb44b04" xmlns:ns3="88928670-b233-428a-acbc-bb97fbd223c6" targetNamespace="http://schemas.microsoft.com/office/2006/metadata/properties" ma:root="true" ma:fieldsID="571fdaba626283375be3a0ebfbbb9576" ns1:_="" ns2:_="" ns3:_="">
    <xsd:import namespace="http://schemas.microsoft.com/sharepoint/v3"/>
    <xsd:import namespace="e9ae170d-3c2d-4e62-8bee-19873cb44b04"/>
    <xsd:import namespace="88928670-b233-428a-acbc-bb97fbd223c6"/>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ae170d-3c2d-4e62-8bee-19873cb44b04" elementFormDefault="qualified">
    <xsd:import namespace="http://schemas.microsoft.com/office/2006/documentManagement/types"/>
    <xsd:import namespace="http://schemas.microsoft.com/office/infopath/2007/PartnerControls"/>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AutoKeyPoints" ma:index="32" nillable="true" ma:displayName="MediaServiceAutoKeyPoints" ma:hidden="true" ma:internalName="MediaServiceAutoKeyPoints" ma:readOnly="true">
      <xsd:simpleType>
        <xsd:restriction base="dms:Note"/>
      </xsd:simpleType>
    </xsd:element>
    <xsd:element name="MediaServiceKeyPoints" ma:index="33" nillable="true" ma:displayName="KeyPoints" ma:internalName="MediaServiceKeyPoints" ma:readOnly="true">
      <xsd:simpleType>
        <xsd:restriction base="dms:Note">
          <xsd:maxLength value="255"/>
        </xsd:restriction>
      </xsd:simpleType>
    </xsd:element>
    <xsd:element name="MediaServiceOCR" ma:index="34" nillable="true" ma:displayName="Extracted Text" ma:internalName="MediaServiceOCR" ma:readOnly="true">
      <xsd:simpleType>
        <xsd:restriction base="dms:Note">
          <xsd:maxLength value="255"/>
        </xsd:restriction>
      </xsd:simpleType>
    </xsd:element>
    <xsd:element name="MediaServiceLocation" ma:index="35" nillable="true" ma:displayName="Location" ma:internalName="MediaServiceLocation" ma:readOnly="true">
      <xsd:simpleType>
        <xsd:restriction base="dms:Text"/>
      </xsd:simpleType>
    </xsd:element>
    <xsd:element name="MediaLengthInSeconds" ma:index="3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8928670-b233-428a-acbc-bb97fbd223c6" elementFormDefault="qualified">
    <xsd:import namespace="http://schemas.microsoft.com/office/2006/documentManagement/types"/>
    <xsd:import namespace="http://schemas.microsoft.com/office/infopath/2007/PartnerControls"/>
    <xsd:element name="SharedWithUsers" ma:index="3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400E56-4163-49D5-B928-1E4CC327F2ED}">
  <ds:schemaRefs>
    <ds:schemaRef ds:uri="http://schemas.microsoft.com/office/infopath/2007/PartnerControls"/>
    <ds:schemaRef ds:uri="e9ae170d-3c2d-4e62-8bee-19873cb44b04"/>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88928670-b233-428a-acbc-bb97fbd223c6"/>
    <ds:schemaRef ds:uri="http://schemas.microsoft.com/sharepoint/v3"/>
    <ds:schemaRef ds:uri="http://www.w3.org/XML/1998/namespace"/>
  </ds:schemaRefs>
</ds:datastoreItem>
</file>

<file path=customXml/itemProps2.xml><?xml version="1.0" encoding="utf-8"?>
<ds:datastoreItem xmlns:ds="http://schemas.openxmlformats.org/officeDocument/2006/customXml" ds:itemID="{C2E3F819-73F7-4109-9A19-044648878F53}">
  <ds:schemaRefs>
    <ds:schemaRef ds:uri="http://schemas.microsoft.com/sharepoint/v3/contenttype/forms"/>
  </ds:schemaRefs>
</ds:datastoreItem>
</file>

<file path=customXml/itemProps4.xml><?xml version="1.0" encoding="utf-8"?>
<ds:datastoreItem xmlns:ds="http://schemas.openxmlformats.org/officeDocument/2006/customXml" ds:itemID="{654FA6CC-3682-4F20-B1DF-8321C31F1D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9ae170d-3c2d-4e62-8bee-19873cb44b04"/>
    <ds:schemaRef ds:uri="88928670-b233-428a-acbc-bb97fbd223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TotalTime>
  <Words>701</Words>
  <Application>Microsoft Office PowerPoint</Application>
  <PresentationFormat>Widescreen</PresentationFormat>
  <Paragraphs>65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Annual Return</vt:lpstr>
      <vt:lpstr>Which providers need to submit an Annual  Return?</vt:lpstr>
      <vt:lpstr>Annual Return timescales</vt:lpstr>
      <vt:lpstr>Who can access, complete and submit the  Annual Return?</vt:lpstr>
      <vt:lpstr>Annual Return preparation</vt:lpstr>
      <vt:lpstr>Annual Return preparation</vt:lpstr>
      <vt:lpstr>Things to consider when completing the  Annual Return</vt:lpstr>
      <vt:lpstr>Annual Return 2023 demo</vt:lpstr>
    </vt:vector>
  </TitlesOfParts>
  <Company>Welsh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Maidment, Paul (OFMCO - Communications)</dc:creator>
  <cp:lastModifiedBy>Mackintosh, Emma (COOG - CIW - Support Services)</cp:lastModifiedBy>
  <cp:revision>2</cp:revision>
  <dcterms:created xsi:type="dcterms:W3CDTF">2022-03-31T08:23:54Z</dcterms:created>
  <dcterms:modified xsi:type="dcterms:W3CDTF">2023-03-21T15:23:02Z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0x010102001C71CE38F4C7274F9C1CCA9677BEC293</vt:lpwstr>
  </property>
  <property fmtid="{D5CDD505-2E9C-101B-9397-08002B2CF9AE}" pid="3" name="Objective-Id">
    <vt:lpwstr>A44597580</vt:lpwstr>
  </property>
  <property fmtid="{D5CDD505-2E9C-101B-9397-08002B2CF9AE}" pid="4" name="Objective-Title">
    <vt:lpwstr>230327-Annual Return 2023 demo slides (E)</vt:lpwstr>
  </property>
  <property fmtid="{D5CDD505-2E9C-101B-9397-08002B2CF9AE}" pid="5" name="Objective-Description">
    <vt:lpwstr/>
  </property>
  <property fmtid="{D5CDD505-2E9C-101B-9397-08002B2CF9AE}" pid="6" name="Objective-CreationStamp">
    <vt:filetime>2023-03-21T14:23:01Z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2023-03-21T14:26:36Z</vt:filetime>
  </property>
  <property fmtid="{D5CDD505-2E9C-101B-9397-08002B2CF9AE}" pid="10" name="Objective-ModificationStamp">
    <vt:filetime>2023-03-27T09:47:42Z</vt:filetime>
  </property>
  <property fmtid="{D5CDD505-2E9C-101B-9397-08002B2CF9AE}" pid="11" name="Objective-Owner">
    <vt:lpwstr>Mackintosh, Emma (COOG - CIW - Support Services)</vt:lpwstr>
  </property>
  <property fmtid="{D5CDD505-2E9C-101B-9397-08002B2CF9AE}" pid="12" name="Objective-Path">
    <vt:lpwstr>Objective Global Folder:#Business File Plan:WG Organisational Groups:NEW - Post April 2022 - Chief Operating Officer:Chief Operating Officer (COO) - Care Inspectorate Wales (CIW):1 - Save:# Inspectorate - Care &amp; Social Services Inspectorate Wales (CSSIW):40 Communications:2022-2023:CIW - Events - 2022-2023:08. Annual Return info events March 2023</vt:lpwstr>
  </property>
  <property fmtid="{D5CDD505-2E9C-101B-9397-08002B2CF9AE}" pid="13" name="Objective-Parent">
    <vt:lpwstr>08. Annual Return info events March 2023</vt:lpwstr>
  </property>
  <property fmtid="{D5CDD505-2E9C-101B-9397-08002B2CF9AE}" pid="14" name="Objective-State">
    <vt:lpwstr>Published</vt:lpwstr>
  </property>
  <property fmtid="{D5CDD505-2E9C-101B-9397-08002B2CF9AE}" pid="15" name="Objective-VersionId">
    <vt:lpwstr>vA84833812</vt:lpwstr>
  </property>
  <property fmtid="{D5CDD505-2E9C-101B-9397-08002B2CF9AE}" pid="16" name="Objective-Version">
    <vt:lpwstr>1.0</vt:lpwstr>
  </property>
  <property fmtid="{D5CDD505-2E9C-101B-9397-08002B2CF9AE}" pid="17" name="Objective-VersionNumber">
    <vt:r8>1</vt:r8>
  </property>
  <property fmtid="{D5CDD505-2E9C-101B-9397-08002B2CF9AE}" pid="18" name="Objective-VersionComment">
    <vt:lpwstr>First version</vt:lpwstr>
  </property>
  <property fmtid="{D5CDD505-2E9C-101B-9397-08002B2CF9AE}" pid="19" name="Objective-FileNumber">
    <vt:lpwstr>qA1526294</vt:lpwstr>
  </property>
  <property fmtid="{D5CDD505-2E9C-101B-9397-08002B2CF9AE}" pid="20" name="Objective-Classification">
    <vt:lpwstr>Official</vt:lpwstr>
  </property>
  <property fmtid="{D5CDD505-2E9C-101B-9397-08002B2CF9AE}" pid="21" name="Objective-Caveats">
    <vt:lpwstr/>
  </property>
  <property fmtid="{D5CDD505-2E9C-101B-9397-08002B2CF9AE}" pid="22" name="Objective-e-Capture - Original Document Date">
    <vt:filetime>2022-03-30T23:00:00Z</vt:filetime>
  </property>
  <property fmtid="{D5CDD505-2E9C-101B-9397-08002B2CF9AE}" pid="23" name="Objective-e-Capture - Description">
    <vt:lpwstr>CIW Branding colour update and related materials (01) (02)</vt:lpwstr>
  </property>
  <property fmtid="{D5CDD505-2E9C-101B-9397-08002B2CF9AE}" pid="24" name="Objective-e-Capture - Internal Reference">
    <vt:lpwstr>WG43242</vt:lpwstr>
  </property>
  <property fmtid="{D5CDD505-2E9C-101B-9397-08002B2CF9AE}" pid="25" name="Objective-e-Capture - Source Type">
    <vt:lpwstr>CAMS</vt:lpwstr>
  </property>
  <property fmtid="{D5CDD505-2E9C-101B-9397-08002B2CF9AE}" pid="26" name="Objective-e-Capture - Source Info">
    <vt:lpwstr>Paul Maidment (paul.maidment@gov.wales)</vt:lpwstr>
  </property>
  <property fmtid="{D5CDD505-2E9C-101B-9397-08002B2CF9AE}" pid="27" name="Objective-Connect Creator">
    <vt:lpwstr/>
  </property>
  <property fmtid="{D5CDD505-2E9C-101B-9397-08002B2CF9AE}" pid="28" name="Objective-Comment">
    <vt:lpwstr/>
  </property>
  <property fmtid="{D5CDD505-2E9C-101B-9397-08002B2CF9AE}" pid="29" name="Objective-Date Acquired">
    <vt:lpwstr/>
  </property>
  <property fmtid="{D5CDD505-2E9C-101B-9397-08002B2CF9AE}" pid="30" name="Objective-Official Translation">
    <vt:lpwstr/>
  </property>
</Properties>
</file>